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6"/>
  </p:notesMasterIdLst>
  <p:sldIdLst>
    <p:sldId id="298" r:id="rId5"/>
    <p:sldId id="6766" r:id="rId6"/>
    <p:sldId id="6782" r:id="rId7"/>
    <p:sldId id="6767" r:id="rId8"/>
    <p:sldId id="6771" r:id="rId9"/>
    <p:sldId id="6775" r:id="rId10"/>
    <p:sldId id="6768" r:id="rId11"/>
    <p:sldId id="6769" r:id="rId12"/>
    <p:sldId id="6773" r:id="rId13"/>
    <p:sldId id="6783" r:id="rId14"/>
    <p:sldId id="6785" r:id="rId15"/>
    <p:sldId id="6778" r:id="rId16"/>
    <p:sldId id="6770" r:id="rId17"/>
    <p:sldId id="6777" r:id="rId18"/>
    <p:sldId id="6779" r:id="rId19"/>
    <p:sldId id="6776" r:id="rId20"/>
    <p:sldId id="6774" r:id="rId21"/>
    <p:sldId id="6781" r:id="rId22"/>
    <p:sldId id="6772" r:id="rId23"/>
    <p:sldId id="6784" r:id="rId24"/>
    <p:sldId id="340" r:id="rId25"/>
  </p:sldIdLst>
  <p:sldSz cx="24387175"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C2BD204-C7C7-4C1C-B450-4C27F6F604AB}">
          <p14:sldIdLst>
            <p14:sldId id="298"/>
            <p14:sldId id="6766"/>
            <p14:sldId id="6782"/>
            <p14:sldId id="6767"/>
            <p14:sldId id="6771"/>
            <p14:sldId id="6775"/>
            <p14:sldId id="6768"/>
            <p14:sldId id="6769"/>
            <p14:sldId id="6773"/>
            <p14:sldId id="6783"/>
            <p14:sldId id="6785"/>
            <p14:sldId id="6778"/>
            <p14:sldId id="6770"/>
            <p14:sldId id="6777"/>
            <p14:sldId id="6779"/>
            <p14:sldId id="6776"/>
            <p14:sldId id="6774"/>
            <p14:sldId id="6781"/>
            <p14:sldId id="6772"/>
            <p14:sldId id="6784"/>
            <p14:sldId id="340"/>
          </p14:sldIdLst>
        </p14:section>
        <p14:section name="End" id="{615B4D94-E223-CD45-8671-39B8EB090064}">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5721A10-5D24-5B47-E198-B1DA8FBEE58C}" name="Julie Guetta" initials="JG" userId="S::jguetta@mojaloop.io::9e6e28a6-32a4-4a14-bd64-2259a4d0a04f" providerId="AD"/>
  <p188:author id="{625C8A15-40C0-3F11-9D27-0952B57F4137}" name="Steve Haley" initials="SH" userId="S::shaley@mojaloop.io::2fb80576-fc25-4098-a721-87bff28ae0e5" providerId="AD"/>
  <p188:author id="{0421F520-77D1-83E8-A913-DDB60A14E032}" name="Guest User" initials="GU" userId="S::urn:spo:anon#c84adab92ffdf0dcd6f1bd1be7bdef799473eea35cf9489af0e3da7999ace986::" providerId="AD"/>
  <p188:author id="{99841390-377C-C87E-F4FA-B7FC84F282ED}" name="Jessie Hennion" initials="JH" userId="S::JHennion@virtualinc.com::fe633b0e-39cc-48df-96f4-b7c0a8c4e46f" providerId="AD"/>
  <p188:author id="{D0DA4493-E25C-3036-ABCC-9A62C7F3F0C6}" name="Steve Haley" initials="SH" userId="S::shaley_mojaloop.io#ext#@virtualinc.onmicrosoft.com::b4ff1043-89ce-422b-b9bd-e900cbf15df2" providerId="AD"/>
  <p188:author id="{CCD9DE95-B318-76E9-AC63-B3F493BE1F60}" name="Paul Makin" initials="" userId="S::pmakin@mojaloop.io::c2f243f6-8e8b-4bdd-8c71-196958c4cb30" providerId="AD"/>
  <p188:author id="{1ADF21C7-4CEC-960F-299B-CE6744BBAC3B}" name="Sam Kummary" initials="SK" userId="S::skummary@mojaloop.io::4fff8235-f599-43c6-b468-087a0e9b1207" providerId="AD"/>
  <p188:author id="{22EBE1D0-EA0B-F59C-BD03-14531AD5D124}" name="Melissa Bednar" initials="MB" userId="S::mbednar@virtualinc.com::1aedaf18-8a41-4ed9-a1a0-757868af59c6"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A2FF"/>
    <a:srgbClr val="00A3FF"/>
    <a:srgbClr val="FC4411"/>
    <a:srgbClr val="3FBAFF"/>
    <a:srgbClr val="CD6B28"/>
    <a:srgbClr val="64161D"/>
    <a:srgbClr val="B9B085"/>
    <a:srgbClr val="81D2FF"/>
    <a:srgbClr val="007ABF"/>
    <a:srgbClr val="005A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42D9DA-DACB-4064-BBCA-C29431F5F358}" v="140" dt="2024-11-28T18:13:46.78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1757" autoAdjust="0"/>
  </p:normalViewPr>
  <p:slideViewPr>
    <p:cSldViewPr snapToGrid="0">
      <p:cViewPr varScale="1">
        <p:scale>
          <a:sx n="43" d="100"/>
          <a:sy n="43" d="100"/>
        </p:scale>
        <p:origin x="36" y="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2.svg>
</file>

<file path=ppt/media/image3.jpeg>
</file>

<file path=ppt/media/image4.png>
</file>

<file path=ppt/media/image5.jpe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C7158-3EDA-D449-8D0F-DA0A67645948}" type="datetimeFigureOut">
              <a:rPr lang="en-US" smtClean="0"/>
              <a:t>1/22/2025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E28C9E-AFDC-3345-9ED4-F0F60104F264}" type="slidenum">
              <a:rPr lang="en-US" smtClean="0"/>
              <a:t>‹#›</a:t>
            </a:fld>
            <a:endParaRPr lang="en-US"/>
          </a:p>
        </p:txBody>
      </p:sp>
    </p:spTree>
    <p:extLst>
      <p:ext uri="{BB962C8B-B14F-4D97-AF65-F5344CB8AC3E}">
        <p14:creationId xmlns:p14="http://schemas.microsoft.com/office/powerpoint/2010/main" val="159097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4F9A53-AC12-72F2-F332-157B298B53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D3FB0D-D9B4-100F-A528-EBC324529F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FBAACC-86D0-268A-CC37-7D31397BED50}"/>
              </a:ext>
            </a:extLst>
          </p:cNvPr>
          <p:cNvSpPr>
            <a:spLocks noGrp="1"/>
          </p:cNvSpPr>
          <p:nvPr>
            <p:ph type="body" idx="1"/>
          </p:nvPr>
        </p:nvSpPr>
        <p:spPr/>
        <p:txBody>
          <a:bodyPr/>
          <a:lstStyle/>
          <a:p>
            <a:r>
              <a:rPr lang="en-SG" dirty="0"/>
              <a:t>With whom: big techs?/ Open to new members on the same terms and conditions at any time</a:t>
            </a:r>
          </a:p>
          <a:p>
            <a:r>
              <a:rPr lang="en-SG" dirty="0"/>
              <a:t>Georgia’s advice: interact with the non-banking participants to identify and contextualize open banking APIs.</a:t>
            </a:r>
          </a:p>
          <a:p>
            <a:r>
              <a:rPr lang="en-SG" dirty="0"/>
              <a:t>Is it a regulatory or market led approach?</a:t>
            </a:r>
          </a:p>
          <a:p>
            <a:endParaRPr lang="en-SG" dirty="0"/>
          </a:p>
          <a:p>
            <a:r>
              <a:rPr lang="en-SG" dirty="0"/>
              <a:t>THE WHY IS PARAMOUNT.</a:t>
            </a:r>
          </a:p>
        </p:txBody>
      </p:sp>
      <p:sp>
        <p:nvSpPr>
          <p:cNvPr id="4" name="Slide Number Placeholder 3">
            <a:extLst>
              <a:ext uri="{FF2B5EF4-FFF2-40B4-BE49-F238E27FC236}">
                <a16:creationId xmlns:a16="http://schemas.microsoft.com/office/drawing/2014/main" id="{6317C526-F230-07A6-1FF9-D56EB98AA764}"/>
              </a:ext>
            </a:extLst>
          </p:cNvPr>
          <p:cNvSpPr>
            <a:spLocks noGrp="1"/>
          </p:cNvSpPr>
          <p:nvPr>
            <p:ph type="sldNum" sz="quarter" idx="5"/>
          </p:nvPr>
        </p:nvSpPr>
        <p:spPr/>
        <p:txBody>
          <a:bodyPr/>
          <a:lstStyle/>
          <a:p>
            <a:fld id="{90E28C9E-AFDC-3345-9ED4-F0F60104F264}" type="slidenum">
              <a:rPr lang="en-US" smtClean="0"/>
              <a:t>5</a:t>
            </a:fld>
            <a:endParaRPr lang="en-US"/>
          </a:p>
        </p:txBody>
      </p:sp>
    </p:spTree>
    <p:extLst>
      <p:ext uri="{BB962C8B-B14F-4D97-AF65-F5344CB8AC3E}">
        <p14:creationId xmlns:p14="http://schemas.microsoft.com/office/powerpoint/2010/main" val="10151824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61B16D-F29F-B82B-8243-C341687CDF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F1AF33-D201-17B3-8CB3-40E4BC45DF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48F430-AC6D-7ACA-7E20-BFE13C6E6A6B}"/>
              </a:ext>
            </a:extLst>
          </p:cNvPr>
          <p:cNvSpPr>
            <a:spLocks noGrp="1"/>
          </p:cNvSpPr>
          <p:nvPr>
            <p:ph type="body" idx="1"/>
          </p:nvPr>
        </p:nvSpPr>
        <p:spPr/>
        <p:txBody>
          <a:bodyPr/>
          <a:lstStyle/>
          <a:p>
            <a:pPr marL="171450" indent="-171450">
              <a:buFontTx/>
              <a:buChar char="-"/>
            </a:pPr>
            <a:r>
              <a:rPr lang="en-SG" dirty="0"/>
              <a:t>Particularly in a multi-regulators environment so coordination is key </a:t>
            </a:r>
            <a:r>
              <a:rPr lang="en-SG" dirty="0" err="1"/>
              <a:t>e.g</a:t>
            </a:r>
            <a:r>
              <a:rPr lang="en-SG" dirty="0"/>
              <a:t> SA</a:t>
            </a:r>
          </a:p>
          <a:p>
            <a:pPr marL="171450" indent="-171450">
              <a:buFontTx/>
              <a:buChar char="-"/>
            </a:pPr>
            <a:r>
              <a:rPr lang="en-SG" dirty="0"/>
              <a:t>Often you need to modify the legislation for mobile money operators</a:t>
            </a:r>
          </a:p>
        </p:txBody>
      </p:sp>
      <p:sp>
        <p:nvSpPr>
          <p:cNvPr id="4" name="Slide Number Placeholder 3">
            <a:extLst>
              <a:ext uri="{FF2B5EF4-FFF2-40B4-BE49-F238E27FC236}">
                <a16:creationId xmlns:a16="http://schemas.microsoft.com/office/drawing/2014/main" id="{F2B77C54-18F1-550B-D0D0-4734DF74A1FD}"/>
              </a:ext>
            </a:extLst>
          </p:cNvPr>
          <p:cNvSpPr>
            <a:spLocks noGrp="1"/>
          </p:cNvSpPr>
          <p:nvPr>
            <p:ph type="sldNum" sz="quarter" idx="5"/>
          </p:nvPr>
        </p:nvSpPr>
        <p:spPr/>
        <p:txBody>
          <a:bodyPr/>
          <a:lstStyle/>
          <a:p>
            <a:fld id="{90E28C9E-AFDC-3345-9ED4-F0F60104F264}" type="slidenum">
              <a:rPr lang="en-US" smtClean="0"/>
              <a:t>14</a:t>
            </a:fld>
            <a:endParaRPr lang="en-US"/>
          </a:p>
        </p:txBody>
      </p:sp>
    </p:spTree>
    <p:extLst>
      <p:ext uri="{BB962C8B-B14F-4D97-AF65-F5344CB8AC3E}">
        <p14:creationId xmlns:p14="http://schemas.microsoft.com/office/powerpoint/2010/main" val="5498089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88B87C-84C3-1901-A27B-426FB0F5B6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5B1358-D3CA-C8C8-C9C3-D739C91913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59CDF4-145A-B327-E2EF-26167F2683DB}"/>
              </a:ext>
            </a:extLst>
          </p:cNvPr>
          <p:cNvSpPr>
            <a:spLocks noGrp="1"/>
          </p:cNvSpPr>
          <p:nvPr>
            <p:ph type="body" idx="1"/>
          </p:nvPr>
        </p:nvSpPr>
        <p:spPr/>
        <p:txBody>
          <a:bodyPr/>
          <a:lstStyle/>
          <a:p>
            <a:pPr marL="171450" indent="-171450">
              <a:buFontTx/>
              <a:buChar char="-"/>
            </a:pPr>
            <a:r>
              <a:rPr lang="en-SG" dirty="0"/>
              <a:t>SA: 95% of the volumes processed by SA</a:t>
            </a:r>
          </a:p>
          <a:p>
            <a:pPr marL="171450" indent="-171450">
              <a:buFontTx/>
              <a:buChar char="-"/>
            </a:pPr>
            <a:r>
              <a:rPr lang="en-SG" dirty="0"/>
              <a:t>Georgia shares the experience of high costs</a:t>
            </a:r>
          </a:p>
          <a:p>
            <a:pPr marL="171450" indent="-171450">
              <a:buFontTx/>
              <a:buChar char="-"/>
            </a:pPr>
            <a:r>
              <a:rPr lang="en-SG" dirty="0"/>
              <a:t>Number of policies and regulations: PSD2, 2FA, licensing requirements, use of APIs</a:t>
            </a:r>
          </a:p>
          <a:p>
            <a:pPr marL="171450" indent="-171450">
              <a:buFontTx/>
              <a:buChar char="-"/>
            </a:pPr>
            <a:r>
              <a:rPr lang="en-SG" dirty="0"/>
              <a:t>Brazil’s feedback: requirements are different for data sharing and payment initiation</a:t>
            </a:r>
          </a:p>
          <a:p>
            <a:pPr marL="171450" indent="-171450">
              <a:buFontTx/>
              <a:buChar char="-"/>
            </a:pPr>
            <a:r>
              <a:rPr lang="en-SG" dirty="0"/>
              <a:t>Uk: FCA, competition market authority, consumer protection and SME protection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SG" dirty="0"/>
              <a:t>Parties awareness. Example: in the UK, </a:t>
            </a:r>
            <a:r>
              <a:rPr lang="en-SG" dirty="0" err="1"/>
              <a:t>fintechs</a:t>
            </a:r>
            <a:r>
              <a:rPr lang="en-SG" dirty="0"/>
              <a:t> were worried their vulnerabilities will be exposed. Incentives: smaller data holder will find it more difficult. In UAE, they get the banks to be convinced they need to achieve open finance by showing them update and cross-sale</a:t>
            </a:r>
          </a:p>
          <a:p>
            <a:pPr marL="171450" indent="-171450">
              <a:buFontTx/>
              <a:buChar char="-"/>
            </a:pPr>
            <a:endParaRPr lang="en-SG" dirty="0"/>
          </a:p>
          <a:p>
            <a:pPr marL="171450" indent="-171450">
              <a:buFontTx/>
              <a:buChar char="-"/>
            </a:pPr>
            <a:endParaRPr lang="en-SG" dirty="0"/>
          </a:p>
          <a:p>
            <a:pPr marL="171450" indent="-171450">
              <a:buFontTx/>
              <a:buChar char="-"/>
            </a:pPr>
            <a:r>
              <a:rPr lang="en-SG" dirty="0"/>
              <a:t>India: You need A LOT patience</a:t>
            </a:r>
          </a:p>
          <a:p>
            <a:pPr marL="171450" indent="-171450">
              <a:buFontTx/>
              <a:buChar char="-"/>
            </a:pPr>
            <a:endParaRPr lang="en-SG" dirty="0"/>
          </a:p>
        </p:txBody>
      </p:sp>
      <p:sp>
        <p:nvSpPr>
          <p:cNvPr id="4" name="Slide Number Placeholder 3">
            <a:extLst>
              <a:ext uri="{FF2B5EF4-FFF2-40B4-BE49-F238E27FC236}">
                <a16:creationId xmlns:a16="http://schemas.microsoft.com/office/drawing/2014/main" id="{F17ED18B-42D0-E722-14C5-AD6382FFD0FF}"/>
              </a:ext>
            </a:extLst>
          </p:cNvPr>
          <p:cNvSpPr>
            <a:spLocks noGrp="1"/>
          </p:cNvSpPr>
          <p:nvPr>
            <p:ph type="sldNum" sz="quarter" idx="5"/>
          </p:nvPr>
        </p:nvSpPr>
        <p:spPr/>
        <p:txBody>
          <a:bodyPr/>
          <a:lstStyle/>
          <a:p>
            <a:fld id="{90E28C9E-AFDC-3345-9ED4-F0F60104F264}" type="slidenum">
              <a:rPr lang="en-US" smtClean="0"/>
              <a:t>15</a:t>
            </a:fld>
            <a:endParaRPr lang="en-US"/>
          </a:p>
        </p:txBody>
      </p:sp>
    </p:spTree>
    <p:extLst>
      <p:ext uri="{BB962C8B-B14F-4D97-AF65-F5344CB8AC3E}">
        <p14:creationId xmlns:p14="http://schemas.microsoft.com/office/powerpoint/2010/main" val="36084889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79CAA4-CDB5-AA42-C12D-8A7E94A7DD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70DE0A-6CD7-628F-D1B8-2C799FCCAA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235494-06E6-53CE-8083-AA506591B359}"/>
              </a:ext>
            </a:extLst>
          </p:cNvPr>
          <p:cNvSpPr>
            <a:spLocks noGrp="1"/>
          </p:cNvSpPr>
          <p:nvPr>
            <p:ph type="body" idx="1"/>
          </p:nvPr>
        </p:nvSpPr>
        <p:spPr/>
        <p:txBody>
          <a:bodyPr/>
          <a:lstStyle/>
          <a:p>
            <a:r>
              <a:rPr lang="en-SG" dirty="0"/>
              <a:t>Set of data is key to get real insights.</a:t>
            </a:r>
          </a:p>
          <a:p>
            <a:endParaRPr lang="en-SG" dirty="0"/>
          </a:p>
          <a:p>
            <a:r>
              <a:rPr lang="en-SG" dirty="0"/>
              <a:t>Right now the focus is on domestic system though</a:t>
            </a:r>
          </a:p>
          <a:p>
            <a:endParaRPr lang="en-SG" dirty="0"/>
          </a:p>
          <a:p>
            <a:r>
              <a:rPr lang="en-SG" dirty="0"/>
              <a:t>Turkey: </a:t>
            </a:r>
          </a:p>
        </p:txBody>
      </p:sp>
      <p:sp>
        <p:nvSpPr>
          <p:cNvPr id="4" name="Slide Number Placeholder 3">
            <a:extLst>
              <a:ext uri="{FF2B5EF4-FFF2-40B4-BE49-F238E27FC236}">
                <a16:creationId xmlns:a16="http://schemas.microsoft.com/office/drawing/2014/main" id="{B60ED59B-85C7-5789-DAD4-59019D2F2D7D}"/>
              </a:ext>
            </a:extLst>
          </p:cNvPr>
          <p:cNvSpPr>
            <a:spLocks noGrp="1"/>
          </p:cNvSpPr>
          <p:nvPr>
            <p:ph type="sldNum" sz="quarter" idx="5"/>
          </p:nvPr>
        </p:nvSpPr>
        <p:spPr/>
        <p:txBody>
          <a:bodyPr/>
          <a:lstStyle/>
          <a:p>
            <a:fld id="{90E28C9E-AFDC-3345-9ED4-F0F60104F264}" type="slidenum">
              <a:rPr lang="en-US" smtClean="0"/>
              <a:t>16</a:t>
            </a:fld>
            <a:endParaRPr lang="en-US"/>
          </a:p>
        </p:txBody>
      </p:sp>
    </p:spTree>
    <p:extLst>
      <p:ext uri="{BB962C8B-B14F-4D97-AF65-F5344CB8AC3E}">
        <p14:creationId xmlns:p14="http://schemas.microsoft.com/office/powerpoint/2010/main" val="7140311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660E57-4816-BE2A-C70F-F36D04072B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A5293F-DFCE-17CA-00D1-87FE4153CE0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2CA0CCF-CAAC-B6B2-3027-A3322BFF8BE0}"/>
              </a:ext>
            </a:extLst>
          </p:cNvPr>
          <p:cNvSpPr>
            <a:spLocks noGrp="1"/>
          </p:cNvSpPr>
          <p:nvPr>
            <p:ph type="body" idx="1"/>
          </p:nvPr>
        </p:nvSpPr>
        <p:spPr/>
        <p:txBody>
          <a:bodyPr/>
          <a:lstStyle/>
          <a:p>
            <a:r>
              <a:rPr lang="en-SG" dirty="0"/>
              <a:t>Right now the focus is on domestic system though.</a:t>
            </a:r>
          </a:p>
          <a:p>
            <a:endParaRPr lang="en-SG" dirty="0"/>
          </a:p>
          <a:p>
            <a:r>
              <a:rPr lang="en-SG" dirty="0"/>
              <a:t>Regulatory sandbox roadmap:</a:t>
            </a:r>
          </a:p>
          <a:p>
            <a:pPr marL="171450" indent="-171450">
              <a:buFontTx/>
              <a:buChar char="-"/>
            </a:pPr>
            <a:r>
              <a:rPr lang="en-SG" dirty="0"/>
              <a:t>1</a:t>
            </a:r>
            <a:r>
              <a:rPr lang="en-SG" baseline="30000" dirty="0"/>
              <a:t>st</a:t>
            </a:r>
            <a:r>
              <a:rPr lang="en-SG" dirty="0"/>
              <a:t> step: bank</a:t>
            </a:r>
          </a:p>
          <a:p>
            <a:pPr marL="171450" indent="-171450">
              <a:buFontTx/>
              <a:buChar char="-"/>
            </a:pPr>
            <a:r>
              <a:rPr lang="en-SG" dirty="0"/>
              <a:t>2</a:t>
            </a:r>
            <a:r>
              <a:rPr lang="en-SG" baseline="30000" dirty="0"/>
              <a:t>nd</a:t>
            </a:r>
            <a:r>
              <a:rPr lang="en-SG" dirty="0"/>
              <a:t> step: non banks like Telco</a:t>
            </a:r>
          </a:p>
          <a:p>
            <a:pPr marL="171450" indent="-171450">
              <a:buFontTx/>
              <a:buChar char="-"/>
            </a:pPr>
            <a:endParaRPr lang="en-SG" dirty="0"/>
          </a:p>
          <a:p>
            <a:pPr marL="171450" indent="-171450">
              <a:buFontTx/>
              <a:buChar char="-"/>
            </a:pPr>
            <a:endParaRPr lang="en-SG" dirty="0"/>
          </a:p>
          <a:p>
            <a:pPr marL="0" indent="0">
              <a:buFontTx/>
              <a:buNone/>
            </a:pPr>
            <a:r>
              <a:rPr lang="en-SG" dirty="0"/>
              <a:t>Chile: in the process of implementing a reg sandbox for </a:t>
            </a:r>
          </a:p>
          <a:p>
            <a:pPr marL="171450" indent="-171450">
              <a:buFontTx/>
              <a:buChar char="-"/>
            </a:pPr>
            <a:endParaRPr lang="en-SG" dirty="0"/>
          </a:p>
        </p:txBody>
      </p:sp>
      <p:sp>
        <p:nvSpPr>
          <p:cNvPr id="4" name="Slide Number Placeholder 3">
            <a:extLst>
              <a:ext uri="{FF2B5EF4-FFF2-40B4-BE49-F238E27FC236}">
                <a16:creationId xmlns:a16="http://schemas.microsoft.com/office/drawing/2014/main" id="{756C8C72-2F6B-98E5-1F9A-25815C5F23DE}"/>
              </a:ext>
            </a:extLst>
          </p:cNvPr>
          <p:cNvSpPr>
            <a:spLocks noGrp="1"/>
          </p:cNvSpPr>
          <p:nvPr>
            <p:ph type="sldNum" sz="quarter" idx="5"/>
          </p:nvPr>
        </p:nvSpPr>
        <p:spPr/>
        <p:txBody>
          <a:bodyPr/>
          <a:lstStyle/>
          <a:p>
            <a:fld id="{90E28C9E-AFDC-3345-9ED4-F0F60104F264}" type="slidenum">
              <a:rPr lang="en-US" smtClean="0"/>
              <a:t>17</a:t>
            </a:fld>
            <a:endParaRPr lang="en-US"/>
          </a:p>
        </p:txBody>
      </p:sp>
    </p:spTree>
    <p:extLst>
      <p:ext uri="{BB962C8B-B14F-4D97-AF65-F5344CB8AC3E}">
        <p14:creationId xmlns:p14="http://schemas.microsoft.com/office/powerpoint/2010/main" val="33193924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F0094C-47D2-2BC9-FF36-A9A64D5E6B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532FE2-B177-7280-009B-FD6D0061C53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07FE8D-991C-B80F-F66E-07D327EEC63D}"/>
              </a:ext>
            </a:extLst>
          </p:cNvPr>
          <p:cNvSpPr>
            <a:spLocks noGrp="1"/>
          </p:cNvSpPr>
          <p:nvPr>
            <p:ph type="body" idx="1"/>
          </p:nvPr>
        </p:nvSpPr>
        <p:spPr/>
        <p:txBody>
          <a:bodyPr/>
          <a:lstStyle/>
          <a:p>
            <a:pPr marL="171450" indent="-171450">
              <a:buFontTx/>
              <a:buChar char="-"/>
            </a:pPr>
            <a:r>
              <a:rPr lang="en-SG" dirty="0"/>
              <a:t>With more data shared, more risks.</a:t>
            </a:r>
          </a:p>
          <a:p>
            <a:pPr marL="171450" indent="-171450">
              <a:buFontTx/>
              <a:buChar char="-"/>
            </a:pPr>
            <a:r>
              <a:rPr lang="en-SG" dirty="0"/>
              <a:t>India: digital identity will face massive attack on significant scale. It means the </a:t>
            </a:r>
            <a:r>
              <a:rPr lang="en-SG" dirty="0" err="1"/>
              <a:t>infrasctruture</a:t>
            </a:r>
            <a:r>
              <a:rPr lang="en-SG" dirty="0"/>
              <a:t> really need to be secured.</a:t>
            </a:r>
          </a:p>
          <a:p>
            <a:pPr marL="171450" indent="-171450">
              <a:buFontTx/>
              <a:buChar char="-"/>
            </a:pPr>
            <a:r>
              <a:rPr lang="en-SG" dirty="0"/>
              <a:t>Privacy by design is key</a:t>
            </a:r>
          </a:p>
          <a:p>
            <a:pPr marL="171450" indent="-171450">
              <a:buFontTx/>
              <a:buChar char="-"/>
            </a:pPr>
            <a:r>
              <a:rPr lang="en-SG" dirty="0"/>
              <a:t>Publish policy: example: guidelines on how to supervise and include data protection issue among market conduct protection scheme</a:t>
            </a:r>
          </a:p>
          <a:p>
            <a:pPr marL="171450" indent="-171450">
              <a:buFontTx/>
              <a:buChar char="-"/>
            </a:pPr>
            <a:r>
              <a:rPr lang="en-SG" dirty="0" err="1"/>
              <a:t>Eaxmple</a:t>
            </a:r>
            <a:r>
              <a:rPr lang="en-SG" dirty="0"/>
              <a:t> of regulations: financial institutions must carry due diligence when linking data. Specific information disclosure based on consent. Over the board they are looking at pushing the liabilities on the provider.</a:t>
            </a:r>
          </a:p>
          <a:p>
            <a:pPr marL="0" indent="0">
              <a:buFontTx/>
              <a:buNone/>
            </a:pPr>
            <a:endParaRPr lang="en-SG" dirty="0"/>
          </a:p>
          <a:p>
            <a:pPr marL="171450" indent="-171450">
              <a:buFontTx/>
              <a:buChar char="-"/>
            </a:pPr>
            <a:r>
              <a:rPr lang="en-SG" dirty="0"/>
              <a:t>Great tech in this space: consent dashboard, smart contract on </a:t>
            </a:r>
            <a:r>
              <a:rPr lang="en-SG" dirty="0" err="1"/>
              <a:t>treaceability</a:t>
            </a:r>
            <a:r>
              <a:rPr lang="en-SG" dirty="0"/>
              <a:t> of data</a:t>
            </a:r>
          </a:p>
          <a:p>
            <a:pPr marL="171450" indent="-171450">
              <a:buFontTx/>
              <a:buChar char="-"/>
            </a:pPr>
            <a:r>
              <a:rPr lang="en-SG" dirty="0"/>
              <a:t>Tyme: they ask consent on the data they use. Example: when a customer applies for a loan, they ask data. Use of metadata like number of phone calls or pictures but only with consent. If data has not brough any value, then consent is revoked.</a:t>
            </a:r>
          </a:p>
          <a:p>
            <a:pPr marL="171450" indent="-171450">
              <a:buFontTx/>
              <a:buChar char="-"/>
            </a:pPr>
            <a:r>
              <a:rPr lang="en-SG" dirty="0"/>
              <a:t>Consumer awareness is key. Example: in India, TV commercial. BUT sometimes too much info. They also coordinated consumer campaign in rural areas.</a:t>
            </a:r>
          </a:p>
          <a:p>
            <a:pPr marL="171450" indent="-171450">
              <a:buFontTx/>
              <a:buChar char="-"/>
            </a:pPr>
            <a:r>
              <a:rPr lang="en-SG" dirty="0"/>
              <a:t>India: collaboration with </a:t>
            </a:r>
            <a:r>
              <a:rPr lang="en-SG" dirty="0" err="1"/>
              <a:t>center</a:t>
            </a:r>
            <a:r>
              <a:rPr lang="en-SG" dirty="0"/>
              <a:t> of crime.</a:t>
            </a:r>
          </a:p>
        </p:txBody>
      </p:sp>
      <p:sp>
        <p:nvSpPr>
          <p:cNvPr id="4" name="Slide Number Placeholder 3">
            <a:extLst>
              <a:ext uri="{FF2B5EF4-FFF2-40B4-BE49-F238E27FC236}">
                <a16:creationId xmlns:a16="http://schemas.microsoft.com/office/drawing/2014/main" id="{D84FBCB9-7DCF-613E-662A-29A36D033D73}"/>
              </a:ext>
            </a:extLst>
          </p:cNvPr>
          <p:cNvSpPr>
            <a:spLocks noGrp="1"/>
          </p:cNvSpPr>
          <p:nvPr>
            <p:ph type="sldNum" sz="quarter" idx="5"/>
          </p:nvPr>
        </p:nvSpPr>
        <p:spPr/>
        <p:txBody>
          <a:bodyPr/>
          <a:lstStyle/>
          <a:p>
            <a:fld id="{90E28C9E-AFDC-3345-9ED4-F0F60104F264}" type="slidenum">
              <a:rPr lang="en-US" smtClean="0"/>
              <a:t>18</a:t>
            </a:fld>
            <a:endParaRPr lang="en-US"/>
          </a:p>
        </p:txBody>
      </p:sp>
    </p:spTree>
    <p:extLst>
      <p:ext uri="{BB962C8B-B14F-4D97-AF65-F5344CB8AC3E}">
        <p14:creationId xmlns:p14="http://schemas.microsoft.com/office/powerpoint/2010/main" val="4266221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ED83E6-5755-525D-2FF2-FAC9A8D0B8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BA4389E-9AF8-4782-E9E6-5E7A82C5364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D2557E-5150-57FF-2FC7-4EA598110D27}"/>
              </a:ext>
            </a:extLst>
          </p:cNvPr>
          <p:cNvSpPr>
            <a:spLocks noGrp="1"/>
          </p:cNvSpPr>
          <p:nvPr>
            <p:ph type="body" idx="1"/>
          </p:nvPr>
        </p:nvSpPr>
        <p:spPr/>
        <p:txBody>
          <a:bodyPr/>
          <a:lstStyle/>
          <a:p>
            <a:endParaRPr lang="en-SG" dirty="0"/>
          </a:p>
          <a:p>
            <a:endParaRPr lang="en-SG" dirty="0"/>
          </a:p>
          <a:p>
            <a:r>
              <a:rPr lang="en-SG" dirty="0"/>
              <a:t>Set of data is key to get real insights.</a:t>
            </a:r>
          </a:p>
          <a:p>
            <a:endParaRPr lang="en-SG" dirty="0"/>
          </a:p>
          <a:p>
            <a:r>
              <a:rPr lang="en-SG" dirty="0"/>
              <a:t>Right now the focus is on domestic system though</a:t>
            </a:r>
          </a:p>
          <a:p>
            <a:endParaRPr lang="en-SG" dirty="0"/>
          </a:p>
          <a:p>
            <a:r>
              <a:rPr lang="en-SG" dirty="0"/>
              <a:t>Challenges: 1) lack of international API and data portability standards (highly fragmented landscape), lack of implementation and impetus (standardization exists in trade finance digitized forms but hasn’t been implemented, lack of internationally recognized data standards (preventive barrier for SMEs and consumers who exist and work across border), lack of global API aggregation/interoperability</a:t>
            </a:r>
          </a:p>
          <a:p>
            <a:endParaRPr lang="en-SG" dirty="0"/>
          </a:p>
          <a:p>
            <a:r>
              <a:rPr lang="en-SG" dirty="0"/>
              <a:t>Project Aperta will seek to enable cross-border data exchange and payment initiation through connecting Domestic Open Finance ecosystems. UK, UAE, HK, Georgia are part of this along with GLEIF. The project aims to reduce frictions by enabling seamless cross-border data portability. Purposes create harmonization of protocols. Bunch of APIs that will be linked. Use cases: faster bank account opening, trading with digitalization of trade standards, smooth and frictionless experience: suppliers can receive funds from different jurisdictions.</a:t>
            </a:r>
          </a:p>
          <a:p>
            <a:r>
              <a:rPr lang="en-SG" dirty="0"/>
              <a:t>Attractive for jurisdictions that haven’t started yet as they could learn from Aperta/</a:t>
            </a:r>
          </a:p>
          <a:p>
            <a:endParaRPr lang="en-SG" dirty="0"/>
          </a:p>
          <a:p>
            <a:r>
              <a:rPr lang="en-SG" dirty="0"/>
              <a:t>Chile is such a small countries that other parties want to access the data/</a:t>
            </a:r>
          </a:p>
          <a:p>
            <a:endParaRPr lang="en-SG" dirty="0"/>
          </a:p>
          <a:p>
            <a:r>
              <a:rPr lang="en-SG" dirty="0"/>
              <a:t>Brazil: not even in-country interoperability: right now open finance only on the payments initiated by PIX.</a:t>
            </a:r>
          </a:p>
          <a:p>
            <a:endParaRPr lang="en-SG" dirty="0"/>
          </a:p>
          <a:p>
            <a:r>
              <a:rPr lang="en-SG" dirty="0"/>
              <a:t>Georgia: mutual recognition of license. They want to be a middle corridor. Market to small vs investment</a:t>
            </a:r>
          </a:p>
        </p:txBody>
      </p:sp>
      <p:sp>
        <p:nvSpPr>
          <p:cNvPr id="4" name="Slide Number Placeholder 3">
            <a:extLst>
              <a:ext uri="{FF2B5EF4-FFF2-40B4-BE49-F238E27FC236}">
                <a16:creationId xmlns:a16="http://schemas.microsoft.com/office/drawing/2014/main" id="{A44754E8-2C53-46B4-A84B-DFC0E76507FC}"/>
              </a:ext>
            </a:extLst>
          </p:cNvPr>
          <p:cNvSpPr>
            <a:spLocks noGrp="1"/>
          </p:cNvSpPr>
          <p:nvPr>
            <p:ph type="sldNum" sz="quarter" idx="5"/>
          </p:nvPr>
        </p:nvSpPr>
        <p:spPr/>
        <p:txBody>
          <a:bodyPr/>
          <a:lstStyle/>
          <a:p>
            <a:fld id="{90E28C9E-AFDC-3345-9ED4-F0F60104F264}" type="slidenum">
              <a:rPr lang="en-US" smtClean="0"/>
              <a:t>19</a:t>
            </a:fld>
            <a:endParaRPr lang="en-US"/>
          </a:p>
        </p:txBody>
      </p:sp>
    </p:spTree>
    <p:extLst>
      <p:ext uri="{BB962C8B-B14F-4D97-AF65-F5344CB8AC3E}">
        <p14:creationId xmlns:p14="http://schemas.microsoft.com/office/powerpoint/2010/main" val="38344863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DC08BB-70A9-DFEB-BC64-CFE269DF85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6304C3-89B5-90D6-C064-F2F0763725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87F8B8-D26B-03D9-8368-D3B53FCB001D}"/>
              </a:ext>
            </a:extLst>
          </p:cNvPr>
          <p:cNvSpPr>
            <a:spLocks noGrp="1"/>
          </p:cNvSpPr>
          <p:nvPr>
            <p:ph type="body" idx="1"/>
          </p:nvPr>
        </p:nvSpPr>
        <p:spPr/>
        <p:txBody>
          <a:bodyPr/>
          <a:lstStyle/>
          <a:p>
            <a:r>
              <a:rPr lang="en-SG" dirty="0"/>
              <a:t>Set of data is key to get real insights.</a:t>
            </a:r>
          </a:p>
          <a:p>
            <a:endParaRPr lang="en-SG" dirty="0"/>
          </a:p>
          <a:p>
            <a:r>
              <a:rPr lang="en-SG" dirty="0"/>
              <a:t>Right now the focus is on domestic system though</a:t>
            </a:r>
          </a:p>
          <a:p>
            <a:endParaRPr lang="en-SG" dirty="0"/>
          </a:p>
          <a:p>
            <a:r>
              <a:rPr lang="en-SG" dirty="0"/>
              <a:t>Turkey: </a:t>
            </a:r>
          </a:p>
        </p:txBody>
      </p:sp>
      <p:sp>
        <p:nvSpPr>
          <p:cNvPr id="4" name="Slide Number Placeholder 3">
            <a:extLst>
              <a:ext uri="{FF2B5EF4-FFF2-40B4-BE49-F238E27FC236}">
                <a16:creationId xmlns:a16="http://schemas.microsoft.com/office/drawing/2014/main" id="{DB4E1704-4C0B-D042-2DFC-E2BE340EBB0E}"/>
              </a:ext>
            </a:extLst>
          </p:cNvPr>
          <p:cNvSpPr>
            <a:spLocks noGrp="1"/>
          </p:cNvSpPr>
          <p:nvPr>
            <p:ph type="sldNum" sz="quarter" idx="5"/>
          </p:nvPr>
        </p:nvSpPr>
        <p:spPr/>
        <p:txBody>
          <a:bodyPr/>
          <a:lstStyle/>
          <a:p>
            <a:fld id="{90E28C9E-AFDC-3345-9ED4-F0F60104F264}" type="slidenum">
              <a:rPr lang="en-US" smtClean="0"/>
              <a:t>6</a:t>
            </a:fld>
            <a:endParaRPr lang="en-US"/>
          </a:p>
        </p:txBody>
      </p:sp>
    </p:spTree>
    <p:extLst>
      <p:ext uri="{BB962C8B-B14F-4D97-AF65-F5344CB8AC3E}">
        <p14:creationId xmlns:p14="http://schemas.microsoft.com/office/powerpoint/2010/main" val="1648397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1/3 countries: soma at policy landing stage</a:t>
            </a:r>
          </a:p>
          <a:p>
            <a:endParaRPr lang="en-SG" dirty="0"/>
          </a:p>
          <a:p>
            <a:r>
              <a:rPr lang="en-SG" dirty="0"/>
              <a:t>Screen scraping: SA</a:t>
            </a:r>
          </a:p>
          <a:p>
            <a:endParaRPr lang="en-SG" dirty="0"/>
          </a:p>
          <a:p>
            <a:r>
              <a:rPr lang="en-SG" dirty="0"/>
              <a:t>Done right means:</a:t>
            </a:r>
          </a:p>
          <a:p>
            <a:r>
              <a:rPr lang="en-SG" dirty="0"/>
              <a:t>1- break the data siloes</a:t>
            </a:r>
          </a:p>
          <a:p>
            <a:r>
              <a:rPr lang="en-SG" dirty="0"/>
              <a:t>2. Increase competition</a:t>
            </a:r>
          </a:p>
          <a:p>
            <a:r>
              <a:rPr lang="en-SG" dirty="0"/>
              <a:t>3. Spur data innovation</a:t>
            </a:r>
          </a:p>
          <a:p>
            <a:r>
              <a:rPr lang="en-SG" dirty="0"/>
              <a:t>4. Capitalize on what has been done: MSMEs access, gender and access to capital</a:t>
            </a:r>
          </a:p>
          <a:p>
            <a:endParaRPr lang="en-SG" dirty="0"/>
          </a:p>
          <a:p>
            <a:r>
              <a:rPr lang="en-SG" dirty="0"/>
              <a:t>Done right means monitoring the impact.</a:t>
            </a:r>
          </a:p>
        </p:txBody>
      </p:sp>
      <p:sp>
        <p:nvSpPr>
          <p:cNvPr id="4" name="Slide Number Placeholder 3"/>
          <p:cNvSpPr>
            <a:spLocks noGrp="1"/>
          </p:cNvSpPr>
          <p:nvPr>
            <p:ph type="sldNum" sz="quarter" idx="5"/>
          </p:nvPr>
        </p:nvSpPr>
        <p:spPr/>
        <p:txBody>
          <a:bodyPr/>
          <a:lstStyle/>
          <a:p>
            <a:fld id="{90E28C9E-AFDC-3345-9ED4-F0F60104F264}" type="slidenum">
              <a:rPr lang="en-US" smtClean="0"/>
              <a:t>7</a:t>
            </a:fld>
            <a:endParaRPr lang="en-US"/>
          </a:p>
        </p:txBody>
      </p:sp>
    </p:spTree>
    <p:extLst>
      <p:ext uri="{BB962C8B-B14F-4D97-AF65-F5344CB8AC3E}">
        <p14:creationId xmlns:p14="http://schemas.microsoft.com/office/powerpoint/2010/main" val="39568425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AB30A8-1E4C-0006-AA83-E0F00A46E3E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D5427E-26A1-6CDC-EDAB-B0199A1ED8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6D3B44-8186-B7AF-B5D5-9042245E728B}"/>
              </a:ext>
            </a:extLst>
          </p:cNvPr>
          <p:cNvSpPr>
            <a:spLocks noGrp="1"/>
          </p:cNvSpPr>
          <p:nvPr>
            <p:ph type="body" idx="1"/>
          </p:nvPr>
        </p:nvSpPr>
        <p:spPr/>
        <p:txBody>
          <a:bodyPr/>
          <a:lstStyle/>
          <a:p>
            <a:r>
              <a:rPr lang="en-SG" dirty="0"/>
              <a:t>No one size fits all: market or reg led – lots of jurisdictions are testing</a:t>
            </a:r>
          </a:p>
          <a:p>
            <a:endParaRPr lang="en-SG" dirty="0"/>
          </a:p>
          <a:p>
            <a:r>
              <a:rPr lang="en-SG" dirty="0"/>
              <a:t>Governance framework: incentives private public partnership – very different configuration. Various ways of implementing </a:t>
            </a:r>
            <a:r>
              <a:rPr lang="en-SG" dirty="0" err="1"/>
              <a:t>e.g</a:t>
            </a:r>
            <a:r>
              <a:rPr lang="en-SG" dirty="0"/>
              <a:t> Brazil just working groups, same for SA that are working on implementing an open banking policy. The governance can provide a forum for dialogue with industry.</a:t>
            </a:r>
          </a:p>
          <a:p>
            <a:endParaRPr lang="en-SG" dirty="0"/>
          </a:p>
          <a:p>
            <a:r>
              <a:rPr lang="en-SG" dirty="0"/>
              <a:t>You need to differentiate between governance, </a:t>
            </a:r>
            <a:r>
              <a:rPr lang="en-SG" dirty="0" err="1"/>
              <a:t>regulatons</a:t>
            </a:r>
            <a:r>
              <a:rPr lang="en-SG" dirty="0"/>
              <a:t> and policy.</a:t>
            </a:r>
          </a:p>
          <a:p>
            <a:endParaRPr lang="en-SG" dirty="0"/>
          </a:p>
          <a:p>
            <a:r>
              <a:rPr lang="en-SG" dirty="0"/>
              <a:t>Fair competition: balancing act between innovation and risk + need fair representation of the smaller players</a:t>
            </a:r>
          </a:p>
          <a:p>
            <a:endParaRPr lang="en-SG" dirty="0"/>
          </a:p>
          <a:p>
            <a:r>
              <a:rPr lang="en-SG" dirty="0"/>
              <a:t>Data protection and privacy risk: public sector is key to establish a safeguard as risk in data exchange. It is all about consent. The success of open banking depends on how you manage the data.</a:t>
            </a:r>
          </a:p>
          <a:p>
            <a:endParaRPr lang="en-SG" dirty="0"/>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Infra: you need an IPS and you need standardized APIs to avoid wall gardens. Standardized APIs also mean shorter implementation timelines. Some o the outer services can be outsourced</a:t>
            </a:r>
          </a:p>
          <a:p>
            <a:endParaRPr lang="en-SG" dirty="0"/>
          </a:p>
          <a:p>
            <a:r>
              <a:rPr lang="en-SG" dirty="0"/>
              <a:t>Enforcement: what do you mandate? What is the liability of members? What is the dispute mechanism?</a:t>
            </a:r>
          </a:p>
          <a:p>
            <a:endParaRPr lang="en-SG" dirty="0"/>
          </a:p>
          <a:p>
            <a:r>
              <a:rPr lang="en-SG" dirty="0"/>
              <a:t>Consumer awareness</a:t>
            </a:r>
          </a:p>
          <a:p>
            <a:endParaRPr lang="en-SG" dirty="0"/>
          </a:p>
          <a:p>
            <a:r>
              <a:rPr lang="en-SG" dirty="0"/>
              <a:t>Advice: don’t regulate something that you can’t supervise. Do have the tech to monitor the market</a:t>
            </a:r>
          </a:p>
          <a:p>
            <a:endParaRPr lang="en-SG" dirty="0"/>
          </a:p>
          <a:p>
            <a:r>
              <a:rPr lang="en-SG" dirty="0"/>
              <a:t>Incentives: smaller data holder will find it more difficult. In UAE, they get the banks to be convinced they need to achieve open finance by showing them update and cross-sale</a:t>
            </a:r>
          </a:p>
          <a:p>
            <a:endParaRPr lang="en-SG" dirty="0"/>
          </a:p>
          <a:p>
            <a:r>
              <a:rPr lang="en-SG" dirty="0"/>
              <a:t>Pricing structure: data share for free </a:t>
            </a:r>
            <a:r>
              <a:rPr lang="en-SG" dirty="0" err="1"/>
              <a:t>vspaid</a:t>
            </a:r>
            <a:r>
              <a:rPr lang="en-SG" dirty="0"/>
              <a:t> data vs hybrid and when paid who pays the fees? Example: Korea: consent givers pay the fees to information providers. Customers don’t pay any fees. They charge a fee for protection only for premium APOs like making a transfer. </a:t>
            </a:r>
          </a:p>
          <a:p>
            <a:endParaRPr lang="en-SG" dirty="0"/>
          </a:p>
          <a:p>
            <a:endParaRPr lang="en-SG" dirty="0"/>
          </a:p>
        </p:txBody>
      </p:sp>
      <p:sp>
        <p:nvSpPr>
          <p:cNvPr id="4" name="Slide Number Placeholder 3">
            <a:extLst>
              <a:ext uri="{FF2B5EF4-FFF2-40B4-BE49-F238E27FC236}">
                <a16:creationId xmlns:a16="http://schemas.microsoft.com/office/drawing/2014/main" id="{35B0B064-ABF7-DFFA-446C-D6187E859B37}"/>
              </a:ext>
            </a:extLst>
          </p:cNvPr>
          <p:cNvSpPr>
            <a:spLocks noGrp="1"/>
          </p:cNvSpPr>
          <p:nvPr>
            <p:ph type="sldNum" sz="quarter" idx="5"/>
          </p:nvPr>
        </p:nvSpPr>
        <p:spPr/>
        <p:txBody>
          <a:bodyPr/>
          <a:lstStyle/>
          <a:p>
            <a:fld id="{90E28C9E-AFDC-3345-9ED4-F0F60104F264}" type="slidenum">
              <a:rPr lang="en-US" smtClean="0"/>
              <a:t>8</a:t>
            </a:fld>
            <a:endParaRPr lang="en-US"/>
          </a:p>
        </p:txBody>
      </p:sp>
    </p:spTree>
    <p:extLst>
      <p:ext uri="{BB962C8B-B14F-4D97-AF65-F5344CB8AC3E}">
        <p14:creationId xmlns:p14="http://schemas.microsoft.com/office/powerpoint/2010/main" val="1587541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A9CE21-676B-BCFA-CE1F-37049DB70F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F08DEFE-CAB0-FA8A-C4C8-D0BA8FAB8F0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B447B3-7062-FD96-1635-6A674015EDCC}"/>
              </a:ext>
            </a:extLst>
          </p:cNvPr>
          <p:cNvSpPr>
            <a:spLocks noGrp="1"/>
          </p:cNvSpPr>
          <p:nvPr>
            <p:ph type="body" idx="1"/>
          </p:nvPr>
        </p:nvSpPr>
        <p:spPr/>
        <p:txBody>
          <a:bodyPr/>
          <a:lstStyle/>
          <a:p>
            <a:r>
              <a:rPr lang="en-SG" dirty="0"/>
              <a:t>Set of data is key to get real insights.</a:t>
            </a:r>
          </a:p>
          <a:p>
            <a:endParaRPr lang="en-SG" dirty="0"/>
          </a:p>
          <a:p>
            <a:r>
              <a:rPr lang="en-SG" dirty="0"/>
              <a:t>Right now the focus is on domestic system though.</a:t>
            </a:r>
          </a:p>
          <a:p>
            <a:endParaRPr lang="en-SG" dirty="0"/>
          </a:p>
          <a:p>
            <a:r>
              <a:rPr lang="en-SG" dirty="0"/>
              <a:t>Benefits: increased innovation and increased access</a:t>
            </a:r>
          </a:p>
          <a:p>
            <a:endParaRPr lang="en-SG" dirty="0"/>
          </a:p>
          <a:p>
            <a:r>
              <a:rPr lang="en-SG" dirty="0"/>
              <a:t>The potential of open finance is massive: open finance offers consumer optionality and is also an option to look at data differently.</a:t>
            </a:r>
          </a:p>
          <a:p>
            <a:r>
              <a:rPr lang="en-SG" dirty="0"/>
              <a:t>There are market inefficiencies that open finance will close.</a:t>
            </a:r>
          </a:p>
          <a:p>
            <a:r>
              <a:rPr lang="en-SG" dirty="0"/>
              <a:t>PFM: systematic investment</a:t>
            </a:r>
          </a:p>
          <a:p>
            <a:endParaRPr lang="en-SG" dirty="0"/>
          </a:p>
          <a:p>
            <a:r>
              <a:rPr lang="en-SG" dirty="0"/>
              <a:t>In Georgia, e-KYC was prioritized as face recognition has only 60% success rate.</a:t>
            </a:r>
          </a:p>
          <a:p>
            <a:endParaRPr lang="en-SG" dirty="0"/>
          </a:p>
          <a:p>
            <a:endParaRPr lang="en-SG" dirty="0"/>
          </a:p>
          <a:p>
            <a:r>
              <a:rPr lang="en-SG" dirty="0"/>
              <a:t>For SMEs: forecast cash flow and manage cash flow reconciliation, 2) risk calculations (early warnings) and automating accounting processes. Note: SMEs who were turned down a loan do not apply again.</a:t>
            </a:r>
          </a:p>
          <a:p>
            <a:endParaRPr lang="en-SG" dirty="0"/>
          </a:p>
          <a:p>
            <a:endParaRPr lang="en-SG" dirty="0"/>
          </a:p>
          <a:p>
            <a:r>
              <a:rPr lang="en-SG" dirty="0"/>
              <a:t>Some numbers and Most popular UC</a:t>
            </a:r>
          </a:p>
          <a:p>
            <a:r>
              <a:rPr lang="en-SG" dirty="0"/>
              <a:t>India: 28% Q-o-Q/10.5b users</a:t>
            </a:r>
          </a:p>
          <a:p>
            <a:r>
              <a:rPr lang="en-SG" dirty="0"/>
              <a:t>India: lending, PFM was the focus </a:t>
            </a:r>
          </a:p>
          <a:p>
            <a:r>
              <a:rPr lang="en-SG" dirty="0"/>
              <a:t>Korea: credit scoring</a:t>
            </a:r>
          </a:p>
          <a:p>
            <a:r>
              <a:rPr lang="en-SG" dirty="0"/>
              <a:t>Brazil: more credit extended and lower interest rate as credit limits are on the data they share. Notification mechanism as well for clients that go overdraft. They can get a credit or do a transfer to avoid overdraft fees.</a:t>
            </a:r>
          </a:p>
          <a:p>
            <a:r>
              <a:rPr lang="en-SG" dirty="0"/>
              <a:t>UAE: deliver the roadmap by 2026.  First open banking, then open insurance then open wealth, open FX and open lending.</a:t>
            </a:r>
          </a:p>
          <a:p>
            <a:endParaRPr lang="en-SG" dirty="0"/>
          </a:p>
        </p:txBody>
      </p:sp>
      <p:sp>
        <p:nvSpPr>
          <p:cNvPr id="4" name="Slide Number Placeholder 3">
            <a:extLst>
              <a:ext uri="{FF2B5EF4-FFF2-40B4-BE49-F238E27FC236}">
                <a16:creationId xmlns:a16="http://schemas.microsoft.com/office/drawing/2014/main" id="{030E0F5A-83D6-DE73-58C0-34ACC9A0D72D}"/>
              </a:ext>
            </a:extLst>
          </p:cNvPr>
          <p:cNvSpPr>
            <a:spLocks noGrp="1"/>
          </p:cNvSpPr>
          <p:nvPr>
            <p:ph type="sldNum" sz="quarter" idx="5"/>
          </p:nvPr>
        </p:nvSpPr>
        <p:spPr/>
        <p:txBody>
          <a:bodyPr/>
          <a:lstStyle/>
          <a:p>
            <a:fld id="{90E28C9E-AFDC-3345-9ED4-F0F60104F264}" type="slidenum">
              <a:rPr lang="en-US" smtClean="0"/>
              <a:t>9</a:t>
            </a:fld>
            <a:endParaRPr lang="en-US"/>
          </a:p>
        </p:txBody>
      </p:sp>
    </p:spTree>
    <p:extLst>
      <p:ext uri="{BB962C8B-B14F-4D97-AF65-F5344CB8AC3E}">
        <p14:creationId xmlns:p14="http://schemas.microsoft.com/office/powerpoint/2010/main" val="34076974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err="1"/>
              <a:t>Geogia</a:t>
            </a:r>
            <a:r>
              <a:rPr lang="en-SG" dirty="0"/>
              <a:t>: framework used by business strategy.</a:t>
            </a:r>
          </a:p>
          <a:p>
            <a:r>
              <a:rPr lang="en-SG" dirty="0"/>
              <a:t>High demand on </a:t>
            </a:r>
            <a:r>
              <a:rPr lang="en-SG" dirty="0" err="1"/>
              <a:t>Fx</a:t>
            </a:r>
            <a:r>
              <a:rPr lang="en-SG" dirty="0"/>
              <a:t> so commercial viable</a:t>
            </a:r>
          </a:p>
          <a:p>
            <a:endParaRPr lang="en-SG" dirty="0"/>
          </a:p>
          <a:p>
            <a:endParaRPr lang="en-SG" dirty="0"/>
          </a:p>
          <a:p>
            <a:r>
              <a:rPr lang="en-SG" dirty="0"/>
              <a:t>UAE: innovation is the driver, not competition as overbanked in UAE.</a:t>
            </a:r>
          </a:p>
          <a:p>
            <a:pPr marL="0" marR="0" lvl="0" indent="0" algn="l" defTabSz="914400" rtl="0" eaLnBrk="1" fontAlgn="auto" latinLnBrk="0" hangingPunct="1">
              <a:lnSpc>
                <a:spcPct val="100000"/>
              </a:lnSpc>
              <a:spcBef>
                <a:spcPts val="0"/>
              </a:spcBef>
              <a:spcAft>
                <a:spcPts val="0"/>
              </a:spcAft>
              <a:buClrTx/>
              <a:buSzTx/>
              <a:buFontTx/>
              <a:buNone/>
              <a:tabLst/>
              <a:defRPr/>
            </a:pPr>
            <a:r>
              <a:rPr lang="en-SG" sz="1800" dirty="0">
                <a:effectLst/>
                <a:latin typeface="Aptos" panose="020B0004020202020204" pitchFamily="34" charset="0"/>
                <a:ea typeface="Times New Roman" panose="02020603050405020304" pitchFamily="18" charset="0"/>
                <a:cs typeface="Aptos" panose="020B0004020202020204" pitchFamily="34" charset="0"/>
              </a:rPr>
              <a:t>unique model with a centralized model. They wanted to make it easier for the banks to connect with </a:t>
            </a:r>
            <a:r>
              <a:rPr lang="en-SG" sz="1800" dirty="0" err="1">
                <a:effectLst/>
                <a:latin typeface="Aptos" panose="020B0004020202020204" pitchFamily="34" charset="0"/>
                <a:ea typeface="Times New Roman" panose="02020603050405020304" pitchFamily="18" charset="0"/>
                <a:cs typeface="Aptos" panose="020B0004020202020204" pitchFamily="34" charset="0"/>
              </a:rPr>
              <a:t>fintechs</a:t>
            </a:r>
            <a:r>
              <a:rPr lang="en-SG" sz="1800" dirty="0">
                <a:effectLst/>
                <a:latin typeface="Aptos" panose="020B0004020202020204" pitchFamily="34" charset="0"/>
                <a:ea typeface="Times New Roman" panose="02020603050405020304" pitchFamily="18" charset="0"/>
                <a:cs typeface="Aptos" panose="020B0004020202020204" pitchFamily="34" charset="0"/>
              </a:rPr>
              <a:t>. You connect to the central platform =&gt; model is not live yet. They are testing it. </a:t>
            </a:r>
            <a:endParaRPr lang="en-SG" sz="1800" dirty="0">
              <a:effectLst/>
              <a:latin typeface="Aptos" panose="020B0004020202020204" pitchFamily="34" charset="0"/>
              <a:ea typeface="Calibri" panose="020F0502020204030204" pitchFamily="34" charset="0"/>
              <a:cs typeface="Aptos" panose="020B0004020202020204" pitchFamily="34" charset="0"/>
            </a:endParaRPr>
          </a:p>
          <a:p>
            <a:endParaRPr lang="en-SG" dirty="0"/>
          </a:p>
        </p:txBody>
      </p:sp>
      <p:sp>
        <p:nvSpPr>
          <p:cNvPr id="4" name="Slide Number Placeholder 3"/>
          <p:cNvSpPr>
            <a:spLocks noGrp="1"/>
          </p:cNvSpPr>
          <p:nvPr>
            <p:ph type="sldNum" sz="quarter" idx="5"/>
          </p:nvPr>
        </p:nvSpPr>
        <p:spPr/>
        <p:txBody>
          <a:bodyPr/>
          <a:lstStyle/>
          <a:p>
            <a:fld id="{90E28C9E-AFDC-3345-9ED4-F0F60104F264}" type="slidenum">
              <a:rPr lang="en-US" smtClean="0"/>
              <a:t>10</a:t>
            </a:fld>
            <a:endParaRPr lang="en-US"/>
          </a:p>
        </p:txBody>
      </p:sp>
    </p:spTree>
    <p:extLst>
      <p:ext uri="{BB962C8B-B14F-4D97-AF65-F5344CB8AC3E}">
        <p14:creationId xmlns:p14="http://schemas.microsoft.com/office/powerpoint/2010/main" val="9316993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9DDB6F-C9CB-EB22-20D2-FA8E6CC470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F96899-BF42-E370-DC8F-8112CF00B7F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7A1BFCB-471F-E09D-FA9C-3580D127BD85}"/>
              </a:ext>
            </a:extLst>
          </p:cNvPr>
          <p:cNvSpPr>
            <a:spLocks noGrp="1"/>
          </p:cNvSpPr>
          <p:nvPr>
            <p:ph type="body" idx="1"/>
          </p:nvPr>
        </p:nvSpPr>
        <p:spPr/>
        <p:txBody>
          <a:bodyPr/>
          <a:lstStyle/>
          <a:p>
            <a:r>
              <a:rPr lang="en-SG" dirty="0" err="1"/>
              <a:t>Geogia</a:t>
            </a:r>
            <a:r>
              <a:rPr lang="en-SG" dirty="0"/>
              <a:t>: framework used by business strategy.</a:t>
            </a:r>
          </a:p>
          <a:p>
            <a:r>
              <a:rPr lang="en-SG" dirty="0"/>
              <a:t>High demand on </a:t>
            </a:r>
            <a:r>
              <a:rPr lang="en-SG" dirty="0" err="1"/>
              <a:t>Fx</a:t>
            </a:r>
            <a:r>
              <a:rPr lang="en-SG" dirty="0"/>
              <a:t> so commercial viable</a:t>
            </a:r>
          </a:p>
          <a:p>
            <a:endParaRPr lang="en-SG" dirty="0"/>
          </a:p>
          <a:p>
            <a:endParaRPr lang="en-SG" dirty="0"/>
          </a:p>
          <a:p>
            <a:r>
              <a:rPr lang="en-SG" dirty="0"/>
              <a:t>UAE: innovation is the driver, not competition as overbanked in UAE.</a:t>
            </a:r>
          </a:p>
          <a:p>
            <a:pPr marL="0" marR="0" lvl="0" indent="0" algn="l" defTabSz="914400" rtl="0" eaLnBrk="1" fontAlgn="auto" latinLnBrk="0" hangingPunct="1">
              <a:lnSpc>
                <a:spcPct val="100000"/>
              </a:lnSpc>
              <a:spcBef>
                <a:spcPts val="0"/>
              </a:spcBef>
              <a:spcAft>
                <a:spcPts val="0"/>
              </a:spcAft>
              <a:buClrTx/>
              <a:buSzTx/>
              <a:buFontTx/>
              <a:buNone/>
              <a:tabLst/>
              <a:defRPr/>
            </a:pPr>
            <a:r>
              <a:rPr lang="en-SG" sz="1800" dirty="0">
                <a:effectLst/>
                <a:latin typeface="Aptos" panose="020B0004020202020204" pitchFamily="34" charset="0"/>
                <a:ea typeface="Times New Roman" panose="02020603050405020304" pitchFamily="18" charset="0"/>
                <a:cs typeface="Aptos" panose="020B0004020202020204" pitchFamily="34" charset="0"/>
              </a:rPr>
              <a:t>unique model with a centralized model. They wanted to make it easier for the banks to connect with </a:t>
            </a:r>
            <a:r>
              <a:rPr lang="en-SG" sz="1800" dirty="0" err="1">
                <a:effectLst/>
                <a:latin typeface="Aptos" panose="020B0004020202020204" pitchFamily="34" charset="0"/>
                <a:ea typeface="Times New Roman" panose="02020603050405020304" pitchFamily="18" charset="0"/>
                <a:cs typeface="Aptos" panose="020B0004020202020204" pitchFamily="34" charset="0"/>
              </a:rPr>
              <a:t>fintechs</a:t>
            </a:r>
            <a:r>
              <a:rPr lang="en-SG" sz="1800" dirty="0">
                <a:effectLst/>
                <a:latin typeface="Aptos" panose="020B0004020202020204" pitchFamily="34" charset="0"/>
                <a:ea typeface="Times New Roman" panose="02020603050405020304" pitchFamily="18" charset="0"/>
                <a:cs typeface="Aptos" panose="020B0004020202020204" pitchFamily="34" charset="0"/>
              </a:rPr>
              <a:t>. You connect to the central platform =&gt; model is not live yet. They are testing it. </a:t>
            </a:r>
            <a:endParaRPr lang="en-SG" sz="1800" dirty="0">
              <a:effectLst/>
              <a:latin typeface="Aptos" panose="020B0004020202020204" pitchFamily="34" charset="0"/>
              <a:ea typeface="Calibri" panose="020F0502020204030204" pitchFamily="34" charset="0"/>
              <a:cs typeface="Aptos" panose="020B0004020202020204" pitchFamily="34" charset="0"/>
            </a:endParaRPr>
          </a:p>
          <a:p>
            <a:endParaRPr lang="en-SG" dirty="0"/>
          </a:p>
        </p:txBody>
      </p:sp>
      <p:sp>
        <p:nvSpPr>
          <p:cNvPr id="4" name="Slide Number Placeholder 3">
            <a:extLst>
              <a:ext uri="{FF2B5EF4-FFF2-40B4-BE49-F238E27FC236}">
                <a16:creationId xmlns:a16="http://schemas.microsoft.com/office/drawing/2014/main" id="{00059E6D-4493-CCB0-A303-74910C8B2633}"/>
              </a:ext>
            </a:extLst>
          </p:cNvPr>
          <p:cNvSpPr>
            <a:spLocks noGrp="1"/>
          </p:cNvSpPr>
          <p:nvPr>
            <p:ph type="sldNum" sz="quarter" idx="5"/>
          </p:nvPr>
        </p:nvSpPr>
        <p:spPr/>
        <p:txBody>
          <a:bodyPr/>
          <a:lstStyle/>
          <a:p>
            <a:fld id="{90E28C9E-AFDC-3345-9ED4-F0F60104F264}" type="slidenum">
              <a:rPr lang="en-US" smtClean="0"/>
              <a:t>11</a:t>
            </a:fld>
            <a:endParaRPr lang="en-US"/>
          </a:p>
        </p:txBody>
      </p:sp>
    </p:spTree>
    <p:extLst>
      <p:ext uri="{BB962C8B-B14F-4D97-AF65-F5344CB8AC3E}">
        <p14:creationId xmlns:p14="http://schemas.microsoft.com/office/powerpoint/2010/main" val="23448943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FF487D-1F9F-8F12-3CC1-D8081F8A04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C0D68C-2FD8-0440-DF28-F028BFAB02D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CDE6E8-1BEB-38F9-5B59-7E6129E6B4D2}"/>
              </a:ext>
            </a:extLst>
          </p:cNvPr>
          <p:cNvSpPr>
            <a:spLocks noGrp="1"/>
          </p:cNvSpPr>
          <p:nvPr>
            <p:ph type="body" idx="1"/>
          </p:nvPr>
        </p:nvSpPr>
        <p:spPr/>
        <p:txBody>
          <a:bodyPr/>
          <a:lstStyle/>
          <a:p>
            <a:pPr marL="171450" indent="-171450">
              <a:buFontTx/>
              <a:buChar char="-"/>
            </a:pPr>
            <a:r>
              <a:rPr lang="en-SG" dirty="0"/>
              <a:t>Not cheap as often you need to update your infrastructure and solved your long lasting issues</a:t>
            </a:r>
          </a:p>
          <a:p>
            <a:pPr marL="171450" indent="-171450">
              <a:buFontTx/>
              <a:buChar char="-"/>
            </a:pPr>
            <a:r>
              <a:rPr lang="en-SG" dirty="0"/>
              <a:t>SA: 95% of the volumes processed by SA</a:t>
            </a:r>
          </a:p>
          <a:p>
            <a:pPr marL="171450" indent="-171450">
              <a:buFontTx/>
              <a:buChar char="-"/>
            </a:pPr>
            <a:r>
              <a:rPr lang="en-SG" dirty="0"/>
              <a:t>Korea: big banks were reluctant to share their data but FOMO</a:t>
            </a:r>
          </a:p>
          <a:p>
            <a:pPr marL="171450" indent="-171450">
              <a:buFontTx/>
              <a:buChar char="-"/>
            </a:pPr>
            <a:r>
              <a:rPr lang="en-SG" dirty="0"/>
              <a:t>Georgia shares the experience of high costs. UK has well. The banks had to pay.</a:t>
            </a:r>
          </a:p>
          <a:p>
            <a:pPr marL="171450" indent="-171450">
              <a:buFontTx/>
              <a:buChar char="-"/>
            </a:pPr>
            <a:r>
              <a:rPr lang="en-SG" dirty="0"/>
              <a:t>All parties need to understand their rights: data sharing guidelines, customer protection, liabilities guidelines</a:t>
            </a:r>
          </a:p>
          <a:p>
            <a:pPr marL="171450" indent="-171450">
              <a:buFontTx/>
              <a:buChar char="-"/>
            </a:pPr>
            <a:r>
              <a:rPr lang="en-SG" dirty="0"/>
              <a:t>Customer at the </a:t>
            </a:r>
            <a:r>
              <a:rPr lang="en-SG" dirty="0" err="1"/>
              <a:t>center</a:t>
            </a:r>
            <a:r>
              <a:rPr lang="en-SG" dirty="0"/>
              <a:t>: we need to move from data used to sell something to data to be used to empower the user.</a:t>
            </a:r>
          </a:p>
          <a:p>
            <a:pPr marL="171450" indent="-171450">
              <a:buFontTx/>
              <a:buChar char="-"/>
            </a:pPr>
            <a:r>
              <a:rPr lang="en-SG" dirty="0"/>
              <a:t>When you mandate, you can do it by wave like Brazil did. Example: before: Mandatory participants to all of the account holding institutions. After: mandatory participants in PIX</a:t>
            </a:r>
          </a:p>
          <a:p>
            <a:pPr marL="171450" indent="-171450">
              <a:buFontTx/>
              <a:buChar char="-"/>
            </a:pPr>
            <a:r>
              <a:rPr lang="en-SG" dirty="0" err="1"/>
              <a:t>Bazril</a:t>
            </a:r>
            <a:r>
              <a:rPr lang="en-SG" dirty="0"/>
              <a:t> type of actors: account, credit card, credit operations, investment, FX, acquiring, insurance and pension funds</a:t>
            </a:r>
          </a:p>
          <a:p>
            <a:pPr marL="171450" indent="-171450">
              <a:buFontTx/>
              <a:buChar char="-"/>
            </a:pPr>
            <a:r>
              <a:rPr lang="en-SG" dirty="0"/>
              <a:t>Brazil: 5 institutions represent the majority of the market. Smaller </a:t>
            </a:r>
            <a:r>
              <a:rPr lang="en-SG" dirty="0" err="1"/>
              <a:t>institions</a:t>
            </a:r>
            <a:r>
              <a:rPr lang="en-SG" dirty="0"/>
              <a:t> wanted to participate to get the data</a:t>
            </a:r>
          </a:p>
        </p:txBody>
      </p:sp>
      <p:sp>
        <p:nvSpPr>
          <p:cNvPr id="4" name="Slide Number Placeholder 3">
            <a:extLst>
              <a:ext uri="{FF2B5EF4-FFF2-40B4-BE49-F238E27FC236}">
                <a16:creationId xmlns:a16="http://schemas.microsoft.com/office/drawing/2014/main" id="{771DD55B-BBAE-2B2E-EF96-8CEA83F9238B}"/>
              </a:ext>
            </a:extLst>
          </p:cNvPr>
          <p:cNvSpPr>
            <a:spLocks noGrp="1"/>
          </p:cNvSpPr>
          <p:nvPr>
            <p:ph type="sldNum" sz="quarter" idx="5"/>
          </p:nvPr>
        </p:nvSpPr>
        <p:spPr/>
        <p:txBody>
          <a:bodyPr/>
          <a:lstStyle/>
          <a:p>
            <a:fld id="{90E28C9E-AFDC-3345-9ED4-F0F60104F264}" type="slidenum">
              <a:rPr lang="en-US" smtClean="0"/>
              <a:t>12</a:t>
            </a:fld>
            <a:endParaRPr lang="en-US"/>
          </a:p>
        </p:txBody>
      </p:sp>
    </p:spTree>
    <p:extLst>
      <p:ext uri="{BB962C8B-B14F-4D97-AF65-F5344CB8AC3E}">
        <p14:creationId xmlns:p14="http://schemas.microsoft.com/office/powerpoint/2010/main" val="3209294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3C3B4-0DA6-37DF-AEC7-2530EA96D56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2C85701-C9D5-CA94-A6D2-953BDE47CED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345845-AF5C-44E4-6475-DE979745D80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How do you include the digitally excluded? Digital divide could be even worth if open finance is not done properly.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dirty="0"/>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In some countries like Morocco or SA: a lot of payments are still cash usage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dirty="0"/>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Assumption point made by Zambia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SG" dirty="0"/>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Mexico and Columbia: starting with full pop well connected and using open banking but then when you start to segment the population more actually you realise that the penetration is not as good as you thought it was!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dirty="0"/>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Columbia: 35% of Columbians were confident they can identify data theft online. For women, the number dropped to 32%. Low income, 27%, rural Columbian 29%, You need to cater for all the groups!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dirty="0"/>
          </a:p>
          <a:p>
            <a:pPr marL="0" marR="0" lvl="0" indent="0" algn="l" defTabSz="914400" rtl="0" eaLnBrk="1" fontAlgn="auto" latinLnBrk="0" hangingPunct="1">
              <a:lnSpc>
                <a:spcPct val="100000"/>
              </a:lnSpc>
              <a:spcBef>
                <a:spcPts val="0"/>
              </a:spcBef>
              <a:spcAft>
                <a:spcPts val="0"/>
              </a:spcAft>
              <a:buClrTx/>
              <a:buSzTx/>
              <a:buFontTx/>
              <a:buNone/>
              <a:tabLst/>
              <a:defRPr/>
            </a:pPr>
            <a:r>
              <a:rPr lang="en-SG" dirty="0"/>
              <a:t>In the UK: most of the unbanked have been banked before but it was too costly.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SG"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SG" dirty="0"/>
          </a:p>
          <a:p>
            <a:r>
              <a:rPr lang="en-SG" dirty="0"/>
              <a:t>.</a:t>
            </a:r>
          </a:p>
        </p:txBody>
      </p:sp>
      <p:sp>
        <p:nvSpPr>
          <p:cNvPr id="4" name="Slide Number Placeholder 3">
            <a:extLst>
              <a:ext uri="{FF2B5EF4-FFF2-40B4-BE49-F238E27FC236}">
                <a16:creationId xmlns:a16="http://schemas.microsoft.com/office/drawing/2014/main" id="{11AF2DDC-9D69-6F78-7A2F-63E4ABC9ABE5}"/>
              </a:ext>
            </a:extLst>
          </p:cNvPr>
          <p:cNvSpPr>
            <a:spLocks noGrp="1"/>
          </p:cNvSpPr>
          <p:nvPr>
            <p:ph type="sldNum" sz="quarter" idx="5"/>
          </p:nvPr>
        </p:nvSpPr>
        <p:spPr/>
        <p:txBody>
          <a:bodyPr/>
          <a:lstStyle/>
          <a:p>
            <a:fld id="{90E28C9E-AFDC-3345-9ED4-F0F60104F264}" type="slidenum">
              <a:rPr lang="en-US" smtClean="0"/>
              <a:t>13</a:t>
            </a:fld>
            <a:endParaRPr lang="en-US"/>
          </a:p>
        </p:txBody>
      </p:sp>
    </p:spTree>
    <p:extLst>
      <p:ext uri="{BB962C8B-B14F-4D97-AF65-F5344CB8AC3E}">
        <p14:creationId xmlns:p14="http://schemas.microsoft.com/office/powerpoint/2010/main" val="30277647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7.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1212E7D8-EF21-2543-93D3-E52749CD1EC8}"/>
              </a:ext>
            </a:extLst>
          </p:cNvPr>
          <p:cNvSpPr/>
          <p:nvPr userDrawn="1"/>
        </p:nvSpPr>
        <p:spPr>
          <a:xfrm>
            <a:off x="861219" y="3595738"/>
            <a:ext cx="25129908" cy="8531688"/>
          </a:xfrm>
          <a:prstGeom prst="roundRect">
            <a:avLst>
              <a:gd name="adj" fmla="val 668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 name="Title 1"/>
          <p:cNvSpPr>
            <a:spLocks noGrp="1"/>
          </p:cNvSpPr>
          <p:nvPr>
            <p:ph type="ctrTitle"/>
          </p:nvPr>
        </p:nvSpPr>
        <p:spPr>
          <a:xfrm>
            <a:off x="1695847" y="4203903"/>
            <a:ext cx="12286059" cy="4519609"/>
          </a:xfrm>
        </p:spPr>
        <p:txBody>
          <a:bodyPr anchor="b"/>
          <a:lstStyle>
            <a:lvl1pPr algn="l">
              <a:defRPr sz="12000" b="1">
                <a:solidFill>
                  <a:schemeClr val="bg1"/>
                </a:solidFill>
              </a:defRPr>
            </a:lvl1pPr>
          </a:lstStyle>
          <a:p>
            <a:r>
              <a:rPr lang="en-US"/>
              <a:t>Click to edit Master title style</a:t>
            </a:r>
          </a:p>
        </p:txBody>
      </p:sp>
      <p:sp>
        <p:nvSpPr>
          <p:cNvPr id="3" name="Subtitle 2"/>
          <p:cNvSpPr>
            <a:spLocks noGrp="1"/>
          </p:cNvSpPr>
          <p:nvPr>
            <p:ph type="subTitle" idx="1"/>
          </p:nvPr>
        </p:nvSpPr>
        <p:spPr>
          <a:xfrm>
            <a:off x="1695847" y="9308787"/>
            <a:ext cx="14344253" cy="2310326"/>
          </a:xfrm>
        </p:spPr>
        <p:txBody>
          <a:bodyPr/>
          <a:lstStyle>
            <a:lvl1pPr marL="0" indent="0" algn="l">
              <a:buNone/>
              <a:defRPr sz="4800">
                <a:solidFill>
                  <a:schemeClr val="bg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0AF9D7A-5BEE-9245-944A-197F51D542D9}" type="slidenum">
              <a:rPr lang="en-US" smtClean="0"/>
              <a:pPr/>
              <a:t>‹#›</a:t>
            </a:fld>
            <a:endParaRPr lang="en-US"/>
          </a:p>
        </p:txBody>
      </p:sp>
      <p:sp>
        <p:nvSpPr>
          <p:cNvPr id="4" name="Oval 3">
            <a:extLst>
              <a:ext uri="{FF2B5EF4-FFF2-40B4-BE49-F238E27FC236}">
                <a16:creationId xmlns:a16="http://schemas.microsoft.com/office/drawing/2014/main" id="{4AC1ED45-D031-B94A-BAB1-482F24228794}"/>
              </a:ext>
            </a:extLst>
          </p:cNvPr>
          <p:cNvSpPr/>
          <p:nvPr userDrawn="1"/>
        </p:nvSpPr>
        <p:spPr>
          <a:xfrm>
            <a:off x="14216243" y="1588574"/>
            <a:ext cx="4769554" cy="4769554"/>
          </a:xfrm>
          <a:prstGeom prst="ellipse">
            <a:avLst/>
          </a:prstGeom>
          <a:noFill/>
          <a:ln w="14605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B531EC2-BD07-9544-89FF-31AE4C23EC5E}"/>
              </a:ext>
            </a:extLst>
          </p:cNvPr>
          <p:cNvSpPr/>
          <p:nvPr userDrawn="1"/>
        </p:nvSpPr>
        <p:spPr>
          <a:xfrm>
            <a:off x="21721648" y="5453742"/>
            <a:ext cx="3608615" cy="3608615"/>
          </a:xfrm>
          <a:prstGeom prst="ellipse">
            <a:avLst/>
          </a:prstGeom>
          <a:noFill/>
          <a:ln w="15240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52B1EF47-5F45-A042-A683-AA31B481CD13}"/>
              </a:ext>
            </a:extLst>
          </p:cNvPr>
          <p:cNvSpPr/>
          <p:nvPr userDrawn="1"/>
        </p:nvSpPr>
        <p:spPr>
          <a:xfrm>
            <a:off x="18985797" y="7486550"/>
            <a:ext cx="4890508" cy="4890508"/>
          </a:xfrm>
          <a:prstGeom prst="ellipse">
            <a:avLst/>
          </a:prstGeom>
          <a:noFill/>
          <a:ln w="15240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Graphic 16">
            <a:extLst>
              <a:ext uri="{FF2B5EF4-FFF2-40B4-BE49-F238E27FC236}">
                <a16:creationId xmlns:a16="http://schemas.microsoft.com/office/drawing/2014/main" id="{6CE7C0DB-9E0D-0A4E-938B-2E797BB2000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76618" y="835854"/>
            <a:ext cx="6148471" cy="1956331"/>
          </a:xfrm>
          <a:prstGeom prst="rect">
            <a:avLst/>
          </a:prstGeom>
        </p:spPr>
      </p:pic>
    </p:spTree>
    <p:extLst>
      <p:ext uri="{BB962C8B-B14F-4D97-AF65-F5344CB8AC3E}">
        <p14:creationId xmlns:p14="http://schemas.microsoft.com/office/powerpoint/2010/main" val="1751848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D33483-5DC1-4919-B94C-777794C8A760}"/>
              </a:ext>
            </a:extLst>
          </p:cNvPr>
          <p:cNvPicPr>
            <a:picLocks noChangeAspect="1"/>
          </p:cNvPicPr>
          <p:nvPr userDrawn="1"/>
        </p:nvPicPr>
        <p:blipFill>
          <a:blip r:embed="rId2" cstate="email">
            <a:alphaModFix/>
            <a:extLst>
              <a:ext uri="{28A0092B-C50C-407E-A947-70E740481C1C}">
                <a14:useLocalDpi xmlns:a14="http://schemas.microsoft.com/office/drawing/2010/main"/>
              </a:ext>
            </a:extLst>
          </a:blip>
          <a:srcRect/>
          <a:stretch/>
        </p:blipFill>
        <p:spPr>
          <a:xfrm>
            <a:off x="1587" y="0"/>
            <a:ext cx="24384000" cy="13716000"/>
          </a:xfrm>
          <a:prstGeom prst="rect">
            <a:avLst/>
          </a:prstGeom>
        </p:spPr>
      </p:pic>
      <p:sp>
        <p:nvSpPr>
          <p:cNvPr id="4" name="Rectangle 3">
            <a:extLst>
              <a:ext uri="{FF2B5EF4-FFF2-40B4-BE49-F238E27FC236}">
                <a16:creationId xmlns:a16="http://schemas.microsoft.com/office/drawing/2014/main" id="{DE779818-F140-9546-B82F-B1DC522CC4CB}"/>
              </a:ext>
            </a:extLst>
          </p:cNvPr>
          <p:cNvSpPr/>
          <p:nvPr userDrawn="1"/>
        </p:nvSpPr>
        <p:spPr>
          <a:xfrm>
            <a:off x="0" y="564204"/>
            <a:ext cx="24387175" cy="5466945"/>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8" name="Graphic 7">
            <a:extLst>
              <a:ext uri="{FF2B5EF4-FFF2-40B4-BE49-F238E27FC236}">
                <a16:creationId xmlns:a16="http://schemas.microsoft.com/office/drawing/2014/main" id="{B44CB57B-FDB9-DD49-A397-36CE873A547E}"/>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676618" y="12622427"/>
            <a:ext cx="2862509" cy="910798"/>
          </a:xfrm>
          <a:prstGeom prst="rect">
            <a:avLst/>
          </a:prstGeom>
        </p:spPr>
      </p:pic>
    </p:spTree>
    <p:extLst>
      <p:ext uri="{BB962C8B-B14F-4D97-AF65-F5344CB8AC3E}">
        <p14:creationId xmlns:p14="http://schemas.microsoft.com/office/powerpoint/2010/main" val="1654202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917" y="3419477"/>
            <a:ext cx="21033938" cy="5705474"/>
          </a:xfrm>
        </p:spPr>
        <p:txBody>
          <a:bodyPr anchor="b"/>
          <a:lstStyle>
            <a:lvl1pPr>
              <a:defRPr sz="12000"/>
            </a:lvl1pPr>
          </a:lstStyle>
          <a:p>
            <a:r>
              <a:rPr lang="en-US"/>
              <a:t>Click to edit Master title style</a:t>
            </a:r>
          </a:p>
        </p:txBody>
      </p:sp>
      <p:sp>
        <p:nvSpPr>
          <p:cNvPr id="3" name="Text Placeholder 2"/>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8" name="Graphic 7">
            <a:extLst>
              <a:ext uri="{FF2B5EF4-FFF2-40B4-BE49-F238E27FC236}">
                <a16:creationId xmlns:a16="http://schemas.microsoft.com/office/drawing/2014/main" id="{DCD72061-B2C2-AC4B-B221-A92BDD95E90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76618" y="835854"/>
            <a:ext cx="6148471" cy="1956331"/>
          </a:xfrm>
          <a:prstGeom prst="rect">
            <a:avLst/>
          </a:prstGeom>
        </p:spPr>
      </p:pic>
    </p:spTree>
    <p:extLst>
      <p:ext uri="{BB962C8B-B14F-4D97-AF65-F5344CB8AC3E}">
        <p14:creationId xmlns:p14="http://schemas.microsoft.com/office/powerpoint/2010/main" val="335034000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1FDB6C-806C-4135-BCBC-52AC466F483A}"/>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1587" y="0"/>
            <a:ext cx="24384000" cy="13716000"/>
          </a:xfrm>
          <a:prstGeom prst="rect">
            <a:avLst/>
          </a:prstGeom>
        </p:spPr>
      </p:pic>
      <p:sp>
        <p:nvSpPr>
          <p:cNvPr id="2" name="Title 1"/>
          <p:cNvSpPr>
            <a:spLocks noGrp="1"/>
          </p:cNvSpPr>
          <p:nvPr>
            <p:ph type="title"/>
          </p:nvPr>
        </p:nvSpPr>
        <p:spPr>
          <a:xfrm>
            <a:off x="1663917" y="3419477"/>
            <a:ext cx="21033938" cy="5705474"/>
          </a:xfrm>
        </p:spPr>
        <p:txBody>
          <a:bodyPr anchor="b"/>
          <a:lstStyle>
            <a:lvl1pPr>
              <a:defRPr sz="12000"/>
            </a:lvl1pPr>
          </a:lstStyle>
          <a:p>
            <a:r>
              <a:rPr lang="en-US"/>
              <a:t>Click to edit Master title style</a:t>
            </a:r>
          </a:p>
        </p:txBody>
      </p:sp>
      <p:sp>
        <p:nvSpPr>
          <p:cNvPr id="3" name="Text Placeholder 2"/>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8" name="Graphic 7">
            <a:extLst>
              <a:ext uri="{FF2B5EF4-FFF2-40B4-BE49-F238E27FC236}">
                <a16:creationId xmlns:a16="http://schemas.microsoft.com/office/drawing/2014/main" id="{E991DA25-90B4-A443-A658-5D5A83696BD1}"/>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676618" y="12622427"/>
            <a:ext cx="2862509" cy="910798"/>
          </a:xfrm>
          <a:prstGeom prst="rect">
            <a:avLst/>
          </a:prstGeom>
        </p:spPr>
      </p:pic>
    </p:spTree>
    <p:extLst>
      <p:ext uri="{BB962C8B-B14F-4D97-AF65-F5344CB8AC3E}">
        <p14:creationId xmlns:p14="http://schemas.microsoft.com/office/powerpoint/2010/main" val="2608096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AF9D7A-5BEE-9245-944A-197F51D542D9}" type="slidenum">
              <a:rPr lang="en-US" smtClean="0"/>
              <a:t>‹#›</a:t>
            </a:fld>
            <a:endParaRPr lang="en-US"/>
          </a:p>
        </p:txBody>
      </p:sp>
      <p:pic>
        <p:nvPicPr>
          <p:cNvPr id="5" name="Graphic 4">
            <a:extLst>
              <a:ext uri="{FF2B5EF4-FFF2-40B4-BE49-F238E27FC236}">
                <a16:creationId xmlns:a16="http://schemas.microsoft.com/office/drawing/2014/main" id="{32CFA138-28A4-D644-AF2B-9444858492A7}"/>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676618" y="12622427"/>
            <a:ext cx="2862509" cy="910798"/>
          </a:xfrm>
          <a:prstGeom prst="rect">
            <a:avLst/>
          </a:prstGeom>
        </p:spPr>
      </p:pic>
    </p:spTree>
    <p:extLst>
      <p:ext uri="{BB962C8B-B14F-4D97-AF65-F5344CB8AC3E}">
        <p14:creationId xmlns:p14="http://schemas.microsoft.com/office/powerpoint/2010/main" val="39179786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type="titleOnly">
  <p:cSld name="1_Title only">
    <p:spTree>
      <p:nvGrpSpPr>
        <p:cNvPr id="1" name="Shape 159"/>
        <p:cNvGrpSpPr/>
        <p:nvPr/>
      </p:nvGrpSpPr>
      <p:grpSpPr>
        <a:xfrm>
          <a:off x="0" y="0"/>
          <a:ext cx="0" cy="0"/>
          <a:chOff x="0" y="0"/>
          <a:chExt cx="0" cy="0"/>
        </a:xfrm>
      </p:grpSpPr>
      <p:sp>
        <p:nvSpPr>
          <p:cNvPr id="160" name="Google Shape;160;p19"/>
          <p:cNvSpPr txBox="1">
            <a:spLocks noGrp="1"/>
          </p:cNvSpPr>
          <p:nvPr>
            <p:ph type="sldNum" idx="12"/>
          </p:nvPr>
        </p:nvSpPr>
        <p:spPr>
          <a:xfrm>
            <a:off x="22596163" y="12435245"/>
            <a:ext cx="1463391" cy="1049600"/>
          </a:xfrm>
          <a:prstGeom prst="rect">
            <a:avLst/>
          </a:prstGeom>
        </p:spPr>
        <p:txBody>
          <a:bodyPr spcFirstLastPara="1" wrap="square" lIns="91425" tIns="91425" rIns="91425" bIns="91425" anchor="ctr" anchorCtr="0">
            <a:normAutofit/>
          </a:bodyPr>
          <a:lstStyle>
            <a:lvl1pPr lvl="0" rtl="0">
              <a:buNone/>
              <a:defRPr>
                <a:latin typeface="Roboto"/>
                <a:ea typeface="Roboto"/>
                <a:cs typeface="Roboto"/>
                <a:sym typeface="Roboto"/>
              </a:defRPr>
            </a:lvl1pPr>
            <a:lvl2pPr lvl="1" rtl="0">
              <a:buNone/>
              <a:defRPr>
                <a:latin typeface="Roboto"/>
                <a:ea typeface="Roboto"/>
                <a:cs typeface="Roboto"/>
                <a:sym typeface="Roboto"/>
              </a:defRPr>
            </a:lvl2pPr>
            <a:lvl3pPr lvl="2" rtl="0">
              <a:buNone/>
              <a:defRPr>
                <a:latin typeface="Roboto"/>
                <a:ea typeface="Roboto"/>
                <a:cs typeface="Roboto"/>
                <a:sym typeface="Roboto"/>
              </a:defRPr>
            </a:lvl3pPr>
            <a:lvl4pPr lvl="3" rtl="0">
              <a:buNone/>
              <a:defRPr>
                <a:latin typeface="Roboto"/>
                <a:ea typeface="Roboto"/>
                <a:cs typeface="Roboto"/>
                <a:sym typeface="Roboto"/>
              </a:defRPr>
            </a:lvl4pPr>
            <a:lvl5pPr lvl="4" rtl="0">
              <a:buNone/>
              <a:defRPr>
                <a:latin typeface="Roboto"/>
                <a:ea typeface="Roboto"/>
                <a:cs typeface="Roboto"/>
                <a:sym typeface="Roboto"/>
              </a:defRPr>
            </a:lvl5pPr>
            <a:lvl6pPr lvl="5" rtl="0">
              <a:buNone/>
              <a:defRPr>
                <a:latin typeface="Roboto"/>
                <a:ea typeface="Roboto"/>
                <a:cs typeface="Roboto"/>
                <a:sym typeface="Roboto"/>
              </a:defRPr>
            </a:lvl6pPr>
            <a:lvl7pPr lvl="6" rtl="0">
              <a:buNone/>
              <a:defRPr>
                <a:latin typeface="Roboto"/>
                <a:ea typeface="Roboto"/>
                <a:cs typeface="Roboto"/>
                <a:sym typeface="Roboto"/>
              </a:defRPr>
            </a:lvl7pPr>
            <a:lvl8pPr lvl="7" rtl="0">
              <a:buNone/>
              <a:defRPr>
                <a:latin typeface="Roboto"/>
                <a:ea typeface="Roboto"/>
                <a:cs typeface="Roboto"/>
                <a:sym typeface="Roboto"/>
              </a:defRPr>
            </a:lvl8pPr>
            <a:lvl9pPr lvl="8" rtl="0">
              <a:buNone/>
              <a:defRPr>
                <a:latin typeface="Roboto"/>
                <a:ea typeface="Roboto"/>
                <a:cs typeface="Roboto"/>
                <a:sym typeface="Roboto"/>
              </a:defRPr>
            </a:lvl9pPr>
          </a:lstStyle>
          <a:p>
            <a:fld id="{00000000-1234-1234-1234-123412341234}" type="slidenum">
              <a:rPr lang="en" smtClean="0"/>
              <a:pPr/>
              <a:t>‹#›</a:t>
            </a:fld>
            <a:endParaRPr lang="en"/>
          </a:p>
        </p:txBody>
      </p:sp>
      <p:pic>
        <p:nvPicPr>
          <p:cNvPr id="161" name="Google Shape;161;p19"/>
          <p:cNvPicPr preferRelativeResize="0"/>
          <p:nvPr/>
        </p:nvPicPr>
        <p:blipFill>
          <a:blip r:embed="rId2">
            <a:alphaModFix/>
          </a:blip>
          <a:stretch>
            <a:fillRect/>
          </a:stretch>
        </p:blipFill>
        <p:spPr>
          <a:xfrm>
            <a:off x="19758440" y="180468"/>
            <a:ext cx="4419394" cy="1486600"/>
          </a:xfrm>
          <a:prstGeom prst="rect">
            <a:avLst/>
          </a:prstGeom>
          <a:noFill/>
          <a:ln>
            <a:noFill/>
          </a:ln>
        </p:spPr>
      </p:pic>
      <p:sp>
        <p:nvSpPr>
          <p:cNvPr id="162" name="Google Shape;162;p19"/>
          <p:cNvSpPr txBox="1">
            <a:spLocks noGrp="1"/>
          </p:cNvSpPr>
          <p:nvPr>
            <p:ph type="title"/>
          </p:nvPr>
        </p:nvSpPr>
        <p:spPr>
          <a:xfrm>
            <a:off x="831308" y="590467"/>
            <a:ext cx="16801387" cy="15272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163" name="Google Shape;163;p19"/>
          <p:cNvSpPr txBox="1"/>
          <p:nvPr/>
        </p:nvSpPr>
        <p:spPr>
          <a:xfrm>
            <a:off x="10364149" y="13054068"/>
            <a:ext cx="3722885" cy="779684"/>
          </a:xfrm>
          <a:prstGeom prst="rect">
            <a:avLst/>
          </a:prstGeom>
          <a:noFill/>
          <a:ln>
            <a:noFill/>
          </a:ln>
        </p:spPr>
        <p:txBody>
          <a:bodyPr spcFirstLastPara="1" wrap="square" lIns="243800" tIns="243800" rIns="243800" bIns="243800" anchor="t" anchorCtr="0">
            <a:spAutoFit/>
          </a:bodyPr>
          <a:lstStyle/>
          <a:p>
            <a:pPr marL="0" lvl="0" indent="0" algn="ctr" rtl="0">
              <a:spcBef>
                <a:spcPts val="0"/>
              </a:spcBef>
              <a:spcAft>
                <a:spcPts val="0"/>
              </a:spcAft>
              <a:buNone/>
            </a:pPr>
            <a:r>
              <a:rPr lang="en" sz="1867">
                <a:latin typeface="Montserrat"/>
                <a:ea typeface="Montserrat"/>
                <a:cs typeface="Montserrat"/>
                <a:sym typeface="Montserrat"/>
              </a:rPr>
              <a:t>Company  Confidential</a:t>
            </a:r>
            <a:endParaRPr sz="1867">
              <a:latin typeface="Montserrat"/>
              <a:ea typeface="Montserrat"/>
              <a:cs typeface="Montserrat"/>
              <a:sym typeface="Montserrat"/>
            </a:endParaRPr>
          </a:p>
        </p:txBody>
      </p:sp>
    </p:spTree>
    <p:extLst>
      <p:ext uri="{BB962C8B-B14F-4D97-AF65-F5344CB8AC3E}">
        <p14:creationId xmlns:p14="http://schemas.microsoft.com/office/powerpoint/2010/main" val="13924694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B14EC90-E499-7F40-A81C-63D0DD2592C7}"/>
              </a:ext>
            </a:extLst>
          </p:cNvPr>
          <p:cNvPicPr>
            <a:picLocks noChangeAspect="1"/>
          </p:cNvPicPr>
          <p:nvPr userDrawn="1"/>
        </p:nvPicPr>
        <p:blipFill>
          <a:blip r:embed="rId2" cstate="email">
            <a:extLst>
              <a:ext uri="{28A0092B-C50C-407E-A947-70E740481C1C}">
                <a14:useLocalDpi xmlns:a14="http://schemas.microsoft.com/office/drawing/2010/main"/>
              </a:ext>
            </a:extLst>
          </a:blip>
          <a:srcRect/>
          <a:stretch/>
        </p:blipFill>
        <p:spPr>
          <a:xfrm>
            <a:off x="1587" y="0"/>
            <a:ext cx="24384000" cy="13716000"/>
          </a:xfrm>
          <a:prstGeom prst="rect">
            <a:avLst/>
          </a:prstGeom>
        </p:spPr>
      </p:pic>
      <p:sp>
        <p:nvSpPr>
          <p:cNvPr id="11" name="Rounded Rectangle 10">
            <a:extLst>
              <a:ext uri="{FF2B5EF4-FFF2-40B4-BE49-F238E27FC236}">
                <a16:creationId xmlns:a16="http://schemas.microsoft.com/office/drawing/2014/main" id="{1212E7D8-EF21-2543-93D3-E52749CD1EC8}"/>
              </a:ext>
            </a:extLst>
          </p:cNvPr>
          <p:cNvSpPr/>
          <p:nvPr userDrawn="1"/>
        </p:nvSpPr>
        <p:spPr>
          <a:xfrm>
            <a:off x="861219" y="3595738"/>
            <a:ext cx="25129908" cy="8531688"/>
          </a:xfrm>
          <a:prstGeom prst="roundRect">
            <a:avLst>
              <a:gd name="adj" fmla="val 6683"/>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 name="Title 1"/>
          <p:cNvSpPr>
            <a:spLocks noGrp="1"/>
          </p:cNvSpPr>
          <p:nvPr>
            <p:ph type="ctrTitle"/>
          </p:nvPr>
        </p:nvSpPr>
        <p:spPr>
          <a:xfrm>
            <a:off x="1695847" y="4203903"/>
            <a:ext cx="12286059" cy="4519609"/>
          </a:xfrm>
        </p:spPr>
        <p:txBody>
          <a:bodyPr anchor="b"/>
          <a:lstStyle>
            <a:lvl1pPr algn="l">
              <a:defRPr sz="12000" b="1">
                <a:solidFill>
                  <a:schemeClr val="bg1"/>
                </a:solidFill>
              </a:defRPr>
            </a:lvl1pPr>
          </a:lstStyle>
          <a:p>
            <a:r>
              <a:rPr lang="en-US"/>
              <a:t>Click to edit Master title style</a:t>
            </a:r>
          </a:p>
        </p:txBody>
      </p:sp>
      <p:sp>
        <p:nvSpPr>
          <p:cNvPr id="3" name="Subtitle 2"/>
          <p:cNvSpPr>
            <a:spLocks noGrp="1"/>
          </p:cNvSpPr>
          <p:nvPr>
            <p:ph type="subTitle" idx="1"/>
          </p:nvPr>
        </p:nvSpPr>
        <p:spPr>
          <a:xfrm>
            <a:off x="1695847" y="9308787"/>
            <a:ext cx="14344253" cy="2310326"/>
          </a:xfrm>
        </p:spPr>
        <p:txBody>
          <a:bodyPr/>
          <a:lstStyle>
            <a:lvl1pPr marL="0" indent="0" algn="l">
              <a:buNone/>
              <a:defRPr sz="4800">
                <a:solidFill>
                  <a:schemeClr val="bg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a:t>Click to edit Master subtitle style</a:t>
            </a: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0AF9D7A-5BEE-9245-944A-197F51D542D9}" type="slidenum">
              <a:rPr lang="en-US" smtClean="0"/>
              <a:pPr/>
              <a:t>‹#›</a:t>
            </a:fld>
            <a:endParaRPr lang="en-US"/>
          </a:p>
        </p:txBody>
      </p:sp>
      <p:pic>
        <p:nvPicPr>
          <p:cNvPr id="15" name="Graphic 14">
            <a:extLst>
              <a:ext uri="{FF2B5EF4-FFF2-40B4-BE49-F238E27FC236}">
                <a16:creationId xmlns:a16="http://schemas.microsoft.com/office/drawing/2014/main" id="{839EC2AA-D970-C448-A073-121286DBD658}"/>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676618" y="835854"/>
            <a:ext cx="6148471" cy="1956331"/>
          </a:xfrm>
          <a:prstGeom prst="rect">
            <a:avLst/>
          </a:prstGeom>
        </p:spPr>
      </p:pic>
      <p:sp>
        <p:nvSpPr>
          <p:cNvPr id="16" name="Oval 15">
            <a:extLst>
              <a:ext uri="{FF2B5EF4-FFF2-40B4-BE49-F238E27FC236}">
                <a16:creationId xmlns:a16="http://schemas.microsoft.com/office/drawing/2014/main" id="{A0C5D54B-A58F-EC4D-AA02-F28EF11FB1FD}"/>
              </a:ext>
            </a:extLst>
          </p:cNvPr>
          <p:cNvSpPr/>
          <p:nvPr userDrawn="1"/>
        </p:nvSpPr>
        <p:spPr>
          <a:xfrm>
            <a:off x="14216243" y="1588574"/>
            <a:ext cx="4769554" cy="4769554"/>
          </a:xfrm>
          <a:prstGeom prst="ellipse">
            <a:avLst/>
          </a:prstGeom>
          <a:noFill/>
          <a:ln w="14605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E2DB51D0-EFE0-9143-AB1E-054D0CA220CB}"/>
              </a:ext>
            </a:extLst>
          </p:cNvPr>
          <p:cNvSpPr/>
          <p:nvPr userDrawn="1"/>
        </p:nvSpPr>
        <p:spPr>
          <a:xfrm>
            <a:off x="21721648" y="5453742"/>
            <a:ext cx="3608615" cy="3608615"/>
          </a:xfrm>
          <a:prstGeom prst="ellipse">
            <a:avLst/>
          </a:prstGeom>
          <a:noFill/>
          <a:ln w="15240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62C0393C-CCFF-344F-BF7E-2B815CA8D24F}"/>
              </a:ext>
            </a:extLst>
          </p:cNvPr>
          <p:cNvSpPr/>
          <p:nvPr userDrawn="1"/>
        </p:nvSpPr>
        <p:spPr>
          <a:xfrm>
            <a:off x="18985797" y="7486550"/>
            <a:ext cx="4890508" cy="4890508"/>
          </a:xfrm>
          <a:prstGeom prst="ellipse">
            <a:avLst/>
          </a:prstGeom>
          <a:noFill/>
          <a:ln w="15240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472659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7" name="Graphic 6">
            <a:extLst>
              <a:ext uri="{FF2B5EF4-FFF2-40B4-BE49-F238E27FC236}">
                <a16:creationId xmlns:a16="http://schemas.microsoft.com/office/drawing/2014/main" id="{3CE94A48-21EC-9043-A425-EFF17FBDBA27}"/>
              </a:ext>
            </a:extLst>
          </p:cNvPr>
          <p:cNvPicPr>
            <a:picLocks noChangeAspect="1"/>
          </p:cNvPicPr>
          <p:nvPr userDrawn="1"/>
        </p:nvPicPr>
        <p:blipFill>
          <a:blip r:embed="rId2" cstate="email">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1676618" y="12622427"/>
            <a:ext cx="2862509" cy="910798"/>
          </a:xfrm>
          <a:prstGeom prst="rect">
            <a:avLst/>
          </a:prstGeom>
        </p:spPr>
      </p:pic>
    </p:spTree>
    <p:extLst>
      <p:ext uri="{BB962C8B-B14F-4D97-AF65-F5344CB8AC3E}">
        <p14:creationId xmlns:p14="http://schemas.microsoft.com/office/powerpoint/2010/main" val="2341372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Content 01">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6A17F6CA-D215-6B3D-EE38-904E9990E0E6}"/>
              </a:ext>
            </a:extLst>
          </p:cNvPr>
          <p:cNvGrpSpPr/>
          <p:nvPr userDrawn="1"/>
        </p:nvGrpSpPr>
        <p:grpSpPr>
          <a:xfrm>
            <a:off x="0" y="0"/>
            <a:ext cx="24387175" cy="8061158"/>
            <a:chOff x="0" y="0"/>
            <a:chExt cx="24387175" cy="8061158"/>
          </a:xfrm>
        </p:grpSpPr>
        <p:sp>
          <p:nvSpPr>
            <p:cNvPr id="8" name="Rectangle 7">
              <a:extLst>
                <a:ext uri="{FF2B5EF4-FFF2-40B4-BE49-F238E27FC236}">
                  <a16:creationId xmlns:a16="http://schemas.microsoft.com/office/drawing/2014/main" id="{43E6A56C-C88E-BA20-B9FC-0CFA8A399171}"/>
                </a:ext>
              </a:extLst>
            </p:cNvPr>
            <p:cNvSpPr/>
            <p:nvPr userDrawn="1"/>
          </p:nvSpPr>
          <p:spPr>
            <a:xfrm>
              <a:off x="0" y="0"/>
              <a:ext cx="24387175" cy="3823856"/>
            </a:xfrm>
            <a:prstGeom prst="rect">
              <a:avLst/>
            </a:prstGeom>
            <a:gradFill>
              <a:gsLst>
                <a:gs pos="22000">
                  <a:schemeClr val="accent1"/>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a:p>
          </p:txBody>
        </p:sp>
        <p:pic>
          <p:nvPicPr>
            <p:cNvPr id="9" name="Picture 8" descr="A black and white image of a planet&#10;&#10;Description automatically generated with low confidence">
              <a:extLst>
                <a:ext uri="{FF2B5EF4-FFF2-40B4-BE49-F238E27FC236}">
                  <a16:creationId xmlns:a16="http://schemas.microsoft.com/office/drawing/2014/main" id="{7129B5D9-526C-072E-CB9B-D3CFD22F35A5}"/>
                </a:ext>
              </a:extLst>
            </p:cNvPr>
            <p:cNvPicPr>
              <a:picLocks noChangeAspect="1"/>
            </p:cNvPicPr>
            <p:nvPr userDrawn="1"/>
          </p:nvPicPr>
          <p:blipFill rotWithShape="1">
            <a:blip r:embed="rId2" cstate="email">
              <a:alphaModFix amt="47000"/>
              <a:extLst>
                <a:ext uri="{28A0092B-C50C-407E-A947-70E740481C1C}">
                  <a14:useLocalDpi xmlns:a14="http://schemas.microsoft.com/office/drawing/2010/main"/>
                </a:ext>
              </a:extLst>
            </a:blip>
            <a:srcRect l="3837" t="15204" r="8819"/>
            <a:stretch/>
          </p:blipFill>
          <p:spPr>
            <a:xfrm>
              <a:off x="0" y="0"/>
              <a:ext cx="24387175" cy="8061158"/>
            </a:xfrm>
            <a:prstGeom prst="rect">
              <a:avLst/>
            </a:prstGeom>
          </p:spPr>
        </p:pic>
      </p:grpSp>
      <p:sp>
        <p:nvSpPr>
          <p:cNvPr id="2" name="Title 1"/>
          <p:cNvSpPr>
            <a:spLocks noGrp="1"/>
          </p:cNvSpPr>
          <p:nvPr>
            <p:ph type="title"/>
          </p:nvPr>
        </p:nvSpPr>
        <p:spPr>
          <a:xfrm>
            <a:off x="1676619" y="182775"/>
            <a:ext cx="21033938" cy="2651126"/>
          </a:xfrm>
        </p:spPr>
        <p:txBody>
          <a:bodyPr>
            <a:normAutofit/>
          </a:bodyPr>
          <a:lstStyle>
            <a:lvl1pPr algn="ctr">
              <a:defRPr sz="8000">
                <a:solidFill>
                  <a:schemeClr val="bg1"/>
                </a:solidFill>
                <a:effectLst>
                  <a:outerShdw blurRad="50800" dist="38100" dir="5400000" algn="t" rotWithShape="0">
                    <a:schemeClr val="accent1">
                      <a:lumMod val="75000"/>
                    </a:schemeClr>
                  </a:outerShdw>
                </a:effectLst>
              </a:defRPr>
            </a:lvl1pPr>
          </a:lstStyle>
          <a:p>
            <a:r>
              <a:rPr lang="en-US"/>
              <a:t>Click to edit Master title style</a:t>
            </a:r>
          </a:p>
        </p:txBody>
      </p:sp>
      <p:sp>
        <p:nvSpPr>
          <p:cNvPr id="3" name="Content Placeholder 2"/>
          <p:cNvSpPr>
            <a:spLocks noGrp="1"/>
          </p:cNvSpPr>
          <p:nvPr>
            <p:ph idx="1"/>
          </p:nvPr>
        </p:nvSpPr>
        <p:spPr>
          <a:xfrm>
            <a:off x="1676619" y="3212123"/>
            <a:ext cx="21033938" cy="91418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7" name="Graphic 6">
            <a:extLst>
              <a:ext uri="{FF2B5EF4-FFF2-40B4-BE49-F238E27FC236}">
                <a16:creationId xmlns:a16="http://schemas.microsoft.com/office/drawing/2014/main" id="{3CE94A48-21EC-9043-A425-EFF17FBDBA2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676618" y="12622427"/>
            <a:ext cx="2862509" cy="910798"/>
          </a:xfrm>
          <a:prstGeom prst="rect">
            <a:avLst/>
          </a:prstGeom>
        </p:spPr>
      </p:pic>
    </p:spTree>
    <p:extLst>
      <p:ext uri="{BB962C8B-B14F-4D97-AF65-F5344CB8AC3E}">
        <p14:creationId xmlns:p14="http://schemas.microsoft.com/office/powerpoint/2010/main" val="2380084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D4C1760-DDF8-4A5A-16F9-2E0F6D0B02D0}"/>
              </a:ext>
            </a:extLst>
          </p:cNvPr>
          <p:cNvGrpSpPr/>
          <p:nvPr userDrawn="1"/>
        </p:nvGrpSpPr>
        <p:grpSpPr>
          <a:xfrm>
            <a:off x="0" y="0"/>
            <a:ext cx="24387175" cy="8061158"/>
            <a:chOff x="0" y="0"/>
            <a:chExt cx="24387175" cy="8061158"/>
          </a:xfrm>
        </p:grpSpPr>
        <p:sp>
          <p:nvSpPr>
            <p:cNvPr id="12" name="Rectangle 11">
              <a:extLst>
                <a:ext uri="{FF2B5EF4-FFF2-40B4-BE49-F238E27FC236}">
                  <a16:creationId xmlns:a16="http://schemas.microsoft.com/office/drawing/2014/main" id="{EE16873E-4BAD-DFD7-EDAD-3EC6C9CEA0DB}"/>
                </a:ext>
              </a:extLst>
            </p:cNvPr>
            <p:cNvSpPr/>
            <p:nvPr userDrawn="1"/>
          </p:nvSpPr>
          <p:spPr>
            <a:xfrm>
              <a:off x="0" y="0"/>
              <a:ext cx="24387175" cy="3823856"/>
            </a:xfrm>
            <a:prstGeom prst="rect">
              <a:avLst/>
            </a:prstGeom>
            <a:gradFill>
              <a:gsLst>
                <a:gs pos="22000">
                  <a:schemeClr val="accent1"/>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a:p>
          </p:txBody>
        </p:sp>
        <p:pic>
          <p:nvPicPr>
            <p:cNvPr id="13" name="Picture 12" descr="A black and white image of a planet&#10;&#10;Description automatically generated with low confidence">
              <a:extLst>
                <a:ext uri="{FF2B5EF4-FFF2-40B4-BE49-F238E27FC236}">
                  <a16:creationId xmlns:a16="http://schemas.microsoft.com/office/drawing/2014/main" id="{866290F8-D0FC-7CCB-FA67-8CE8ACA19EDA}"/>
                </a:ext>
              </a:extLst>
            </p:cNvPr>
            <p:cNvPicPr>
              <a:picLocks noChangeAspect="1"/>
            </p:cNvPicPr>
            <p:nvPr userDrawn="1"/>
          </p:nvPicPr>
          <p:blipFill rotWithShape="1">
            <a:blip r:embed="rId2" cstate="email">
              <a:alphaModFix amt="47000"/>
              <a:extLst>
                <a:ext uri="{28A0092B-C50C-407E-A947-70E740481C1C}">
                  <a14:useLocalDpi xmlns:a14="http://schemas.microsoft.com/office/drawing/2010/main"/>
                </a:ext>
              </a:extLst>
            </a:blip>
            <a:srcRect l="3837" t="15204" r="8819"/>
            <a:stretch/>
          </p:blipFill>
          <p:spPr>
            <a:xfrm>
              <a:off x="0" y="0"/>
              <a:ext cx="24387175" cy="8061158"/>
            </a:xfrm>
            <a:prstGeom prst="rect">
              <a:avLst/>
            </a:prstGeom>
          </p:spPr>
        </p:pic>
      </p:grpSp>
      <p:sp>
        <p:nvSpPr>
          <p:cNvPr id="3" name="Content Placeholder 2"/>
          <p:cNvSpPr>
            <a:spLocks noGrp="1"/>
          </p:cNvSpPr>
          <p:nvPr>
            <p:ph sz="half" idx="1"/>
          </p:nvPr>
        </p:nvSpPr>
        <p:spPr>
          <a:xfrm>
            <a:off x="1676618" y="3651250"/>
            <a:ext cx="10364549"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2346008" y="3651250"/>
            <a:ext cx="10364549"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AF9D7A-5BEE-9245-944A-197F51D542D9}" type="slidenum">
              <a:rPr lang="en-US" smtClean="0"/>
              <a:t>‹#›</a:t>
            </a:fld>
            <a:endParaRPr lang="en-US"/>
          </a:p>
        </p:txBody>
      </p:sp>
      <p:pic>
        <p:nvPicPr>
          <p:cNvPr id="8" name="Graphic 7">
            <a:extLst>
              <a:ext uri="{FF2B5EF4-FFF2-40B4-BE49-F238E27FC236}">
                <a16:creationId xmlns:a16="http://schemas.microsoft.com/office/drawing/2014/main" id="{8B5E1CCF-F416-2440-906B-96A2A7952F46}"/>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676618" y="12622427"/>
            <a:ext cx="2862509" cy="910798"/>
          </a:xfrm>
          <a:prstGeom prst="rect">
            <a:avLst/>
          </a:prstGeom>
        </p:spPr>
      </p:pic>
      <p:sp>
        <p:nvSpPr>
          <p:cNvPr id="10" name="Title 1">
            <a:extLst>
              <a:ext uri="{FF2B5EF4-FFF2-40B4-BE49-F238E27FC236}">
                <a16:creationId xmlns:a16="http://schemas.microsoft.com/office/drawing/2014/main" id="{F860FBD4-AA71-8F3E-8899-EF2ADE376562}"/>
              </a:ext>
            </a:extLst>
          </p:cNvPr>
          <p:cNvSpPr>
            <a:spLocks noGrp="1"/>
          </p:cNvSpPr>
          <p:nvPr>
            <p:ph type="title"/>
          </p:nvPr>
        </p:nvSpPr>
        <p:spPr>
          <a:xfrm>
            <a:off x="1676619" y="182775"/>
            <a:ext cx="21033938" cy="2651126"/>
          </a:xfrm>
        </p:spPr>
        <p:txBody>
          <a:bodyPr>
            <a:normAutofit/>
          </a:bodyPr>
          <a:lstStyle>
            <a:lvl1pPr algn="ctr">
              <a:defRPr sz="8000">
                <a:solidFill>
                  <a:schemeClr val="bg1"/>
                </a:solidFill>
                <a:effectLst>
                  <a:outerShdw blurRad="50800" dist="38100" dir="5400000" algn="t" rotWithShape="0">
                    <a:schemeClr val="accent1">
                      <a:lumMod val="75000"/>
                    </a:schemeClr>
                  </a:outerShdw>
                </a:effectLst>
              </a:defRPr>
            </a:lvl1pPr>
          </a:lstStyle>
          <a:p>
            <a:r>
              <a:rPr lang="en-US"/>
              <a:t>Click to edit Master title style</a:t>
            </a:r>
          </a:p>
        </p:txBody>
      </p:sp>
    </p:spTree>
    <p:extLst>
      <p:ext uri="{BB962C8B-B14F-4D97-AF65-F5344CB8AC3E}">
        <p14:creationId xmlns:p14="http://schemas.microsoft.com/office/powerpoint/2010/main" val="3346224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6D6B7B7-EEE5-3DD9-D7D0-1D02A2C7D371}"/>
              </a:ext>
            </a:extLst>
          </p:cNvPr>
          <p:cNvGrpSpPr/>
          <p:nvPr userDrawn="1"/>
        </p:nvGrpSpPr>
        <p:grpSpPr>
          <a:xfrm>
            <a:off x="0" y="0"/>
            <a:ext cx="24387175" cy="8061158"/>
            <a:chOff x="0" y="0"/>
            <a:chExt cx="24387175" cy="8061158"/>
          </a:xfrm>
        </p:grpSpPr>
        <p:sp>
          <p:nvSpPr>
            <p:cNvPr id="10" name="Rectangle 9">
              <a:extLst>
                <a:ext uri="{FF2B5EF4-FFF2-40B4-BE49-F238E27FC236}">
                  <a16:creationId xmlns:a16="http://schemas.microsoft.com/office/drawing/2014/main" id="{5CD34895-7752-F268-ACBF-085A08D47F25}"/>
                </a:ext>
              </a:extLst>
            </p:cNvPr>
            <p:cNvSpPr/>
            <p:nvPr userDrawn="1"/>
          </p:nvSpPr>
          <p:spPr>
            <a:xfrm>
              <a:off x="0" y="0"/>
              <a:ext cx="24387175" cy="3823856"/>
            </a:xfrm>
            <a:prstGeom prst="rect">
              <a:avLst/>
            </a:prstGeom>
            <a:gradFill>
              <a:gsLst>
                <a:gs pos="22000">
                  <a:schemeClr val="accent1"/>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a:p>
          </p:txBody>
        </p:sp>
        <p:pic>
          <p:nvPicPr>
            <p:cNvPr id="11" name="Picture 10" descr="A black and white image of a planet&#10;&#10;Description automatically generated with low confidence">
              <a:extLst>
                <a:ext uri="{FF2B5EF4-FFF2-40B4-BE49-F238E27FC236}">
                  <a16:creationId xmlns:a16="http://schemas.microsoft.com/office/drawing/2014/main" id="{4793CEC1-5D29-3CD5-E0CA-EBF3330BC2E8}"/>
                </a:ext>
              </a:extLst>
            </p:cNvPr>
            <p:cNvPicPr>
              <a:picLocks noChangeAspect="1"/>
            </p:cNvPicPr>
            <p:nvPr userDrawn="1"/>
          </p:nvPicPr>
          <p:blipFill rotWithShape="1">
            <a:blip r:embed="rId2" cstate="email">
              <a:alphaModFix amt="47000"/>
              <a:extLst>
                <a:ext uri="{28A0092B-C50C-407E-A947-70E740481C1C}">
                  <a14:useLocalDpi xmlns:a14="http://schemas.microsoft.com/office/drawing/2010/main"/>
                </a:ext>
              </a:extLst>
            </a:blip>
            <a:srcRect l="3837" t="15204" r="8819"/>
            <a:stretch/>
          </p:blipFill>
          <p:spPr>
            <a:xfrm>
              <a:off x="0" y="0"/>
              <a:ext cx="24387175" cy="8061158"/>
            </a:xfrm>
            <a:prstGeom prst="rect">
              <a:avLst/>
            </a:prstGeom>
          </p:spPr>
        </p:pic>
      </p:gr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AF9D7A-5BEE-9245-944A-197F51D542D9}" type="slidenum">
              <a:rPr lang="en-US" smtClean="0"/>
              <a:t>‹#›</a:t>
            </a:fld>
            <a:endParaRPr lang="en-US"/>
          </a:p>
        </p:txBody>
      </p:sp>
      <p:pic>
        <p:nvPicPr>
          <p:cNvPr id="6" name="Graphic 5">
            <a:extLst>
              <a:ext uri="{FF2B5EF4-FFF2-40B4-BE49-F238E27FC236}">
                <a16:creationId xmlns:a16="http://schemas.microsoft.com/office/drawing/2014/main" id="{2FFC5743-7400-D642-9870-E0DE7D4E9D3E}"/>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676618" y="12622427"/>
            <a:ext cx="2862509" cy="910798"/>
          </a:xfrm>
          <a:prstGeom prst="rect">
            <a:avLst/>
          </a:prstGeom>
        </p:spPr>
      </p:pic>
      <p:sp>
        <p:nvSpPr>
          <p:cNvPr id="12" name="Title 1">
            <a:extLst>
              <a:ext uri="{FF2B5EF4-FFF2-40B4-BE49-F238E27FC236}">
                <a16:creationId xmlns:a16="http://schemas.microsoft.com/office/drawing/2014/main" id="{53FC9E22-84DF-A61E-3CE8-4FD6B5F39960}"/>
              </a:ext>
            </a:extLst>
          </p:cNvPr>
          <p:cNvSpPr>
            <a:spLocks noGrp="1"/>
          </p:cNvSpPr>
          <p:nvPr>
            <p:ph type="title"/>
          </p:nvPr>
        </p:nvSpPr>
        <p:spPr>
          <a:xfrm>
            <a:off x="1676619" y="182775"/>
            <a:ext cx="21033938" cy="2651126"/>
          </a:xfrm>
        </p:spPr>
        <p:txBody>
          <a:bodyPr>
            <a:normAutofit/>
          </a:bodyPr>
          <a:lstStyle>
            <a:lvl1pPr algn="ctr">
              <a:defRPr sz="8000">
                <a:solidFill>
                  <a:schemeClr val="bg1"/>
                </a:solidFill>
                <a:effectLst>
                  <a:outerShdw blurRad="50800" dist="38100" dir="5400000" algn="t" rotWithShape="0">
                    <a:schemeClr val="accent1">
                      <a:lumMod val="75000"/>
                    </a:schemeClr>
                  </a:outerShdw>
                </a:effectLst>
              </a:defRPr>
            </a:lvl1pPr>
          </a:lstStyle>
          <a:p>
            <a:r>
              <a:rPr lang="en-US"/>
              <a:t>Click to edit Master title style</a:t>
            </a:r>
          </a:p>
        </p:txBody>
      </p:sp>
    </p:spTree>
    <p:extLst>
      <p:ext uri="{BB962C8B-B14F-4D97-AF65-F5344CB8AC3E}">
        <p14:creationId xmlns:p14="http://schemas.microsoft.com/office/powerpoint/2010/main" val="31654417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Background 01">
    <p:spTree>
      <p:nvGrpSpPr>
        <p:cNvPr id="1" name=""/>
        <p:cNvGrpSpPr/>
        <p:nvPr/>
      </p:nvGrpSpPr>
      <p:grpSpPr>
        <a:xfrm>
          <a:off x="0" y="0"/>
          <a:ext cx="0" cy="0"/>
          <a:chOff x="0" y="0"/>
          <a:chExt cx="0" cy="0"/>
        </a:xfrm>
      </p:grpSpPr>
      <p:pic>
        <p:nvPicPr>
          <p:cNvPr id="9" name="Picture 8" descr="A person in a green field&#10;&#10;Description automatically generated">
            <a:extLst>
              <a:ext uri="{FF2B5EF4-FFF2-40B4-BE49-F238E27FC236}">
                <a16:creationId xmlns:a16="http://schemas.microsoft.com/office/drawing/2014/main" id="{8716E9A6-A5FB-0D69-CD26-5A133435BC3D}"/>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 y="-1"/>
            <a:ext cx="24387175" cy="13716001"/>
          </a:xfrm>
          <a:prstGeom prst="rect">
            <a:avLst/>
          </a:prstGeom>
        </p:spPr>
      </p:pic>
      <p:sp>
        <p:nvSpPr>
          <p:cNvPr id="11" name="Rectangle 10">
            <a:extLst>
              <a:ext uri="{FF2B5EF4-FFF2-40B4-BE49-F238E27FC236}">
                <a16:creationId xmlns:a16="http://schemas.microsoft.com/office/drawing/2014/main" id="{7EEB2FBA-8E6E-9C17-8B49-309F702AAF5E}"/>
              </a:ext>
            </a:extLst>
          </p:cNvPr>
          <p:cNvSpPr/>
          <p:nvPr userDrawn="1"/>
        </p:nvSpPr>
        <p:spPr>
          <a:xfrm>
            <a:off x="8422105" y="0"/>
            <a:ext cx="15965070" cy="13716000"/>
          </a:xfrm>
          <a:prstGeom prst="rect">
            <a:avLst/>
          </a:prstGeom>
          <a:gradFill>
            <a:gsLst>
              <a:gs pos="50000">
                <a:schemeClr val="accent1">
                  <a:alpha val="94874"/>
                </a:schemeClr>
              </a:gs>
              <a:gs pos="100000">
                <a:schemeClr val="accent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2" name="Title 1"/>
          <p:cNvSpPr>
            <a:spLocks noGrp="1"/>
          </p:cNvSpPr>
          <p:nvPr>
            <p:ph type="title"/>
          </p:nvPr>
        </p:nvSpPr>
        <p:spPr>
          <a:xfrm>
            <a:off x="9258230" y="794182"/>
            <a:ext cx="14443145" cy="2651126"/>
          </a:xfrm>
        </p:spPr>
        <p:txBody>
          <a:bodyPr>
            <a:normAutofit/>
          </a:bodyPr>
          <a:lstStyle>
            <a:lvl1pPr algn="l">
              <a:defRPr sz="7200">
                <a:solidFill>
                  <a:schemeClr val="bg1"/>
                </a:solidFill>
                <a:effectLst/>
              </a:defRPr>
            </a:lvl1pPr>
          </a:lstStyle>
          <a:p>
            <a:r>
              <a:rPr lang="en-US"/>
              <a:t>Click to edit Master title style</a:t>
            </a:r>
          </a:p>
        </p:txBody>
      </p:sp>
      <p:sp>
        <p:nvSpPr>
          <p:cNvPr id="3" name="Content Placeholder 2"/>
          <p:cNvSpPr>
            <a:spLocks noGrp="1"/>
          </p:cNvSpPr>
          <p:nvPr>
            <p:ph idx="1"/>
          </p:nvPr>
        </p:nvSpPr>
        <p:spPr>
          <a:xfrm>
            <a:off x="9258230" y="4239491"/>
            <a:ext cx="14443145" cy="811443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0AF9D7A-5BEE-9245-944A-197F51D542D9}" type="slidenum">
              <a:rPr lang="en-US" smtClean="0"/>
              <a:pPr/>
              <a:t>‹#›</a:t>
            </a:fld>
            <a:endParaRPr lang="en-US"/>
          </a:p>
        </p:txBody>
      </p:sp>
      <p:pic>
        <p:nvPicPr>
          <p:cNvPr id="7" name="Graphic 6">
            <a:extLst>
              <a:ext uri="{FF2B5EF4-FFF2-40B4-BE49-F238E27FC236}">
                <a16:creationId xmlns:a16="http://schemas.microsoft.com/office/drawing/2014/main" id="{3CE94A48-21EC-9043-A425-EFF17FBDBA2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676618" y="12622427"/>
            <a:ext cx="2862509" cy="910798"/>
          </a:xfrm>
          <a:prstGeom prst="rect">
            <a:avLst/>
          </a:prstGeom>
        </p:spPr>
      </p:pic>
    </p:spTree>
    <p:extLst>
      <p:ext uri="{BB962C8B-B14F-4D97-AF65-F5344CB8AC3E}">
        <p14:creationId xmlns:p14="http://schemas.microsoft.com/office/powerpoint/2010/main" val="41887698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Background 02">
    <p:spTree>
      <p:nvGrpSpPr>
        <p:cNvPr id="1" name=""/>
        <p:cNvGrpSpPr/>
        <p:nvPr/>
      </p:nvGrpSpPr>
      <p:grpSpPr>
        <a:xfrm>
          <a:off x="0" y="0"/>
          <a:ext cx="0" cy="0"/>
          <a:chOff x="0" y="0"/>
          <a:chExt cx="0" cy="0"/>
        </a:xfrm>
      </p:grpSpPr>
      <p:pic>
        <p:nvPicPr>
          <p:cNvPr id="10" name="Picture 9" descr="A person using a computer&#10;&#10;Description automatically generated">
            <a:extLst>
              <a:ext uri="{FF2B5EF4-FFF2-40B4-BE49-F238E27FC236}">
                <a16:creationId xmlns:a16="http://schemas.microsoft.com/office/drawing/2014/main" id="{53A6BF9B-A3DA-43E2-EC2B-16C64593807C}"/>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175" y="0"/>
            <a:ext cx="24384000" cy="13716000"/>
          </a:xfrm>
          <a:prstGeom prst="rect">
            <a:avLst/>
          </a:prstGeom>
        </p:spPr>
      </p:pic>
      <p:sp>
        <p:nvSpPr>
          <p:cNvPr id="11" name="Rectangle 10">
            <a:extLst>
              <a:ext uri="{FF2B5EF4-FFF2-40B4-BE49-F238E27FC236}">
                <a16:creationId xmlns:a16="http://schemas.microsoft.com/office/drawing/2014/main" id="{2FD46EE2-965E-BA33-48E7-78B3F176BB55}"/>
              </a:ext>
            </a:extLst>
          </p:cNvPr>
          <p:cNvSpPr/>
          <p:nvPr userDrawn="1"/>
        </p:nvSpPr>
        <p:spPr>
          <a:xfrm>
            <a:off x="0" y="0"/>
            <a:ext cx="15965070" cy="13716000"/>
          </a:xfrm>
          <a:prstGeom prst="rect">
            <a:avLst/>
          </a:prstGeom>
          <a:gradFill>
            <a:gsLst>
              <a:gs pos="50000">
                <a:schemeClr val="accent1">
                  <a:alpha val="94874"/>
                </a:schemeClr>
              </a:gs>
              <a:gs pos="100000">
                <a:schemeClr val="accent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2" name="Title 1"/>
          <p:cNvSpPr>
            <a:spLocks noGrp="1"/>
          </p:cNvSpPr>
          <p:nvPr>
            <p:ph type="title"/>
          </p:nvPr>
        </p:nvSpPr>
        <p:spPr>
          <a:xfrm>
            <a:off x="873055" y="794182"/>
            <a:ext cx="14443145" cy="2651126"/>
          </a:xfrm>
        </p:spPr>
        <p:txBody>
          <a:bodyPr>
            <a:normAutofit/>
          </a:bodyPr>
          <a:lstStyle>
            <a:lvl1pPr algn="l">
              <a:defRPr sz="7200">
                <a:solidFill>
                  <a:schemeClr val="bg1"/>
                </a:solidFill>
                <a:effectLst>
                  <a:outerShdw blurRad="50800" dist="38100" dir="5400000" algn="t" rotWithShape="0">
                    <a:schemeClr val="accent1">
                      <a:lumMod val="75000"/>
                    </a:schemeClr>
                  </a:outerShdw>
                </a:effectLst>
              </a:defRPr>
            </a:lvl1pPr>
          </a:lstStyle>
          <a:p>
            <a:r>
              <a:rPr lang="en-US"/>
              <a:t>Click to edit Master title style</a:t>
            </a:r>
          </a:p>
        </p:txBody>
      </p:sp>
      <p:sp>
        <p:nvSpPr>
          <p:cNvPr id="3" name="Content Placeholder 2"/>
          <p:cNvSpPr>
            <a:spLocks noGrp="1"/>
          </p:cNvSpPr>
          <p:nvPr>
            <p:ph idx="1"/>
          </p:nvPr>
        </p:nvSpPr>
        <p:spPr>
          <a:xfrm>
            <a:off x="873055" y="4239491"/>
            <a:ext cx="14443145" cy="811443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0AF9D7A-5BEE-9245-944A-197F51D542D9}" type="slidenum">
              <a:rPr lang="en-US" smtClean="0"/>
              <a:pPr/>
              <a:t>‹#›</a:t>
            </a:fld>
            <a:endParaRPr lang="en-US"/>
          </a:p>
        </p:txBody>
      </p:sp>
      <p:pic>
        <p:nvPicPr>
          <p:cNvPr id="7" name="Graphic 6">
            <a:extLst>
              <a:ext uri="{FF2B5EF4-FFF2-40B4-BE49-F238E27FC236}">
                <a16:creationId xmlns:a16="http://schemas.microsoft.com/office/drawing/2014/main" id="{3CE94A48-21EC-9043-A425-EFF17FBDBA2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676618" y="12622427"/>
            <a:ext cx="2862509" cy="910798"/>
          </a:xfrm>
          <a:prstGeom prst="rect">
            <a:avLst/>
          </a:prstGeom>
        </p:spPr>
      </p:pic>
    </p:spTree>
    <p:extLst>
      <p:ext uri="{BB962C8B-B14F-4D97-AF65-F5344CB8AC3E}">
        <p14:creationId xmlns:p14="http://schemas.microsoft.com/office/powerpoint/2010/main" val="830046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ackground 03">
    <p:spTree>
      <p:nvGrpSpPr>
        <p:cNvPr id="1" name=""/>
        <p:cNvGrpSpPr/>
        <p:nvPr/>
      </p:nvGrpSpPr>
      <p:grpSpPr>
        <a:xfrm>
          <a:off x="0" y="0"/>
          <a:ext cx="0" cy="0"/>
          <a:chOff x="0" y="0"/>
          <a:chExt cx="0" cy="0"/>
        </a:xfrm>
      </p:grpSpPr>
      <p:pic>
        <p:nvPicPr>
          <p:cNvPr id="9" name="Picture 8" descr="A picture containing person, person, table, food&#10;&#10;Description automatically generated">
            <a:extLst>
              <a:ext uri="{FF2B5EF4-FFF2-40B4-BE49-F238E27FC236}">
                <a16:creationId xmlns:a16="http://schemas.microsoft.com/office/drawing/2014/main" id="{D72E1DB5-29CB-87F7-7DA1-2E6CF1DF8D25}"/>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 y="-1"/>
            <a:ext cx="24387175" cy="13716001"/>
          </a:xfrm>
          <a:prstGeom prst="rect">
            <a:avLst/>
          </a:prstGeom>
        </p:spPr>
      </p:pic>
      <p:sp>
        <p:nvSpPr>
          <p:cNvPr id="14" name="Rectangle 13">
            <a:extLst>
              <a:ext uri="{FF2B5EF4-FFF2-40B4-BE49-F238E27FC236}">
                <a16:creationId xmlns:a16="http://schemas.microsoft.com/office/drawing/2014/main" id="{089C7977-4D49-E38C-8C14-68F06DB6FAD2}"/>
              </a:ext>
            </a:extLst>
          </p:cNvPr>
          <p:cNvSpPr/>
          <p:nvPr userDrawn="1"/>
        </p:nvSpPr>
        <p:spPr>
          <a:xfrm>
            <a:off x="-1" y="0"/>
            <a:ext cx="20188989" cy="13716000"/>
          </a:xfrm>
          <a:prstGeom prst="rect">
            <a:avLst/>
          </a:prstGeom>
          <a:gradFill>
            <a:gsLst>
              <a:gs pos="50000">
                <a:schemeClr val="accent1">
                  <a:alpha val="94874"/>
                </a:schemeClr>
              </a:gs>
              <a:gs pos="100000">
                <a:schemeClr val="accent1">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RO"/>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0AF9D7A-5BEE-9245-944A-197F51D542D9}" type="slidenum">
              <a:rPr lang="en-US" smtClean="0"/>
              <a:pPr/>
              <a:t>‹#›</a:t>
            </a:fld>
            <a:endParaRPr lang="en-US"/>
          </a:p>
        </p:txBody>
      </p:sp>
      <p:pic>
        <p:nvPicPr>
          <p:cNvPr id="7" name="Graphic 6">
            <a:extLst>
              <a:ext uri="{FF2B5EF4-FFF2-40B4-BE49-F238E27FC236}">
                <a16:creationId xmlns:a16="http://schemas.microsoft.com/office/drawing/2014/main" id="{3CE94A48-21EC-9043-A425-EFF17FBDBA27}"/>
              </a:ext>
            </a:extLst>
          </p:cNvPr>
          <p:cNvPicPr>
            <a:picLocks noChangeAspect="1"/>
          </p:cNvPicPr>
          <p:nvPr userDrawn="1"/>
        </p:nvPicPr>
        <p:blipFill>
          <a:blip r:embed="rId3" cstate="email">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1676618" y="12622427"/>
            <a:ext cx="2862509" cy="910798"/>
          </a:xfrm>
          <a:prstGeom prst="rect">
            <a:avLst/>
          </a:prstGeom>
        </p:spPr>
      </p:pic>
      <p:sp>
        <p:nvSpPr>
          <p:cNvPr id="11" name="Title 1">
            <a:extLst>
              <a:ext uri="{FF2B5EF4-FFF2-40B4-BE49-F238E27FC236}">
                <a16:creationId xmlns:a16="http://schemas.microsoft.com/office/drawing/2014/main" id="{5785435D-BC6E-4A94-EBC5-A2E28F42EBB8}"/>
              </a:ext>
            </a:extLst>
          </p:cNvPr>
          <p:cNvSpPr>
            <a:spLocks noGrp="1"/>
          </p:cNvSpPr>
          <p:nvPr>
            <p:ph type="title"/>
          </p:nvPr>
        </p:nvSpPr>
        <p:spPr>
          <a:xfrm>
            <a:off x="860190" y="1281580"/>
            <a:ext cx="12137353" cy="2651126"/>
          </a:xfrm>
        </p:spPr>
        <p:txBody>
          <a:bodyPr>
            <a:normAutofit/>
          </a:bodyPr>
          <a:lstStyle>
            <a:lvl1pPr algn="l">
              <a:defRPr sz="7200">
                <a:solidFill>
                  <a:schemeClr val="bg1"/>
                </a:solidFill>
                <a:effectLst/>
              </a:defRPr>
            </a:lvl1pPr>
          </a:lstStyle>
          <a:p>
            <a:r>
              <a:rPr lang="en-US"/>
              <a:t>Click to edit Master title style</a:t>
            </a:r>
          </a:p>
        </p:txBody>
      </p:sp>
      <p:sp>
        <p:nvSpPr>
          <p:cNvPr id="12" name="Content Placeholder 2">
            <a:extLst>
              <a:ext uri="{FF2B5EF4-FFF2-40B4-BE49-F238E27FC236}">
                <a16:creationId xmlns:a16="http://schemas.microsoft.com/office/drawing/2014/main" id="{0D4F2745-0F0B-AD08-4022-2A75F09374AF}"/>
              </a:ext>
            </a:extLst>
          </p:cNvPr>
          <p:cNvSpPr>
            <a:spLocks noGrp="1"/>
          </p:cNvSpPr>
          <p:nvPr>
            <p:ph idx="1"/>
          </p:nvPr>
        </p:nvSpPr>
        <p:spPr>
          <a:xfrm>
            <a:off x="860190" y="4310928"/>
            <a:ext cx="12137353" cy="7724553"/>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04640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rgbClr val="005A83"/>
                </a:solidFill>
              </a:defRPr>
            </a:lvl1pPr>
          </a:lstStyle>
          <a:p>
            <a:endParaRPr lang="en-US"/>
          </a:p>
        </p:txBody>
      </p:sp>
      <p:sp>
        <p:nvSpPr>
          <p:cNvPr id="6" name="Slide Number Placeholder 5"/>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rgbClr val="005A83"/>
                </a:solidFill>
              </a:defRPr>
            </a:lvl1pPr>
          </a:lstStyle>
          <a:p>
            <a:fld id="{20AF9D7A-5BEE-9245-944A-197F51D542D9}" type="slidenum">
              <a:rPr lang="en-US" smtClean="0"/>
              <a:pPr/>
              <a:t>‹#›</a:t>
            </a:fld>
            <a:endParaRPr lang="en-US"/>
          </a:p>
        </p:txBody>
      </p:sp>
    </p:spTree>
    <p:extLst>
      <p:ext uri="{BB962C8B-B14F-4D97-AF65-F5344CB8AC3E}">
        <p14:creationId xmlns:p14="http://schemas.microsoft.com/office/powerpoint/2010/main" val="3489411563"/>
      </p:ext>
    </p:extLst>
  </p:cSld>
  <p:clrMap bg1="lt1" tx1="dk1" bg2="lt2" tx2="dk2" accent1="accent1" accent2="accent2" accent3="accent3" accent4="accent4" accent5="accent5" accent6="accent6" hlink="hlink" folHlink="folHlink"/>
  <p:sldLayoutIdLst>
    <p:sldLayoutId id="2147483661" r:id="rId1"/>
    <p:sldLayoutId id="2147483670" r:id="rId2"/>
    <p:sldLayoutId id="2147483662" r:id="rId3"/>
    <p:sldLayoutId id="2147483671" r:id="rId4"/>
    <p:sldLayoutId id="2147483664" r:id="rId5"/>
    <p:sldLayoutId id="2147483666" r:id="rId6"/>
    <p:sldLayoutId id="2147483672" r:id="rId7"/>
    <p:sldLayoutId id="2147483673" r:id="rId8"/>
    <p:sldLayoutId id="2147483674" r:id="rId9"/>
    <p:sldLayoutId id="2147483668" r:id="rId10"/>
    <p:sldLayoutId id="2147483663" r:id="rId11"/>
    <p:sldLayoutId id="2147483669" r:id="rId12"/>
    <p:sldLayoutId id="2147483667" r:id="rId13"/>
    <p:sldLayoutId id="2147483675" r:id="rId14"/>
  </p:sldLayoutIdLst>
  <p:hf hdr="0" ftr="0" dt="0"/>
  <p:txStyles>
    <p:titleStyle>
      <a:lvl1pPr algn="l" defTabSz="1828800" rtl="0" eaLnBrk="1" latinLnBrk="0" hangingPunct="1">
        <a:lnSpc>
          <a:spcPct val="90000"/>
        </a:lnSpc>
        <a:spcBef>
          <a:spcPct val="0"/>
        </a:spcBef>
        <a:buNone/>
        <a:defRPr sz="8800" b="1" kern="1200">
          <a:solidFill>
            <a:schemeClr val="accent1"/>
          </a:solidFill>
          <a:latin typeface="+mj-lt"/>
          <a:ea typeface="+mj-ea"/>
          <a:cs typeface="+mj-cs"/>
        </a:defRPr>
      </a:lvl1pPr>
    </p:titleStyle>
    <p:bodyStyle>
      <a:lvl1pPr marL="457200" indent="-457200" algn="l" defTabSz="1828800" rtl="0" eaLnBrk="1" latinLnBrk="0" hangingPunct="1">
        <a:lnSpc>
          <a:spcPct val="10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10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10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10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5.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67947-5224-474F-9680-0BC59B20858F}"/>
              </a:ext>
            </a:extLst>
          </p:cNvPr>
          <p:cNvSpPr>
            <a:spLocks noGrp="1"/>
          </p:cNvSpPr>
          <p:nvPr>
            <p:ph type="ctrTitle"/>
          </p:nvPr>
        </p:nvSpPr>
        <p:spPr>
          <a:xfrm>
            <a:off x="1695847" y="4203903"/>
            <a:ext cx="12286059" cy="7331605"/>
          </a:xfrm>
        </p:spPr>
        <p:txBody>
          <a:bodyPr>
            <a:normAutofit/>
          </a:bodyPr>
          <a:lstStyle/>
          <a:p>
            <a:br>
              <a:rPr lang="en-US" sz="7200" dirty="0"/>
            </a:br>
            <a:r>
              <a:rPr lang="en-US" sz="7200" dirty="0"/>
              <a:t>November 2024</a:t>
            </a:r>
          </a:p>
        </p:txBody>
      </p:sp>
      <p:sp>
        <p:nvSpPr>
          <p:cNvPr id="4" name="Slide Number Placeholder 3">
            <a:extLst>
              <a:ext uri="{FF2B5EF4-FFF2-40B4-BE49-F238E27FC236}">
                <a16:creationId xmlns:a16="http://schemas.microsoft.com/office/drawing/2014/main" id="{BA52CD3E-576B-412C-9C7A-56DA17350F36}"/>
              </a:ext>
            </a:extLst>
          </p:cNvPr>
          <p:cNvSpPr>
            <a:spLocks noGrp="1"/>
          </p:cNvSpPr>
          <p:nvPr>
            <p:ph type="sldNum" sz="quarter" idx="12"/>
          </p:nvPr>
        </p:nvSpPr>
        <p:spPr/>
        <p:txBody>
          <a:bodyPr/>
          <a:lstStyle/>
          <a:p>
            <a:fld id="{20AF9D7A-5BEE-9245-944A-197F51D542D9}" type="slidenum">
              <a:rPr lang="en-US" smtClean="0"/>
              <a:pPr/>
              <a:t>1</a:t>
            </a:fld>
            <a:endParaRPr lang="en-US"/>
          </a:p>
        </p:txBody>
      </p:sp>
      <p:sp>
        <p:nvSpPr>
          <p:cNvPr id="5" name="Title 1">
            <a:extLst>
              <a:ext uri="{FF2B5EF4-FFF2-40B4-BE49-F238E27FC236}">
                <a16:creationId xmlns:a16="http://schemas.microsoft.com/office/drawing/2014/main" id="{A094DFA5-6D20-401D-713A-878AF96110BB}"/>
              </a:ext>
            </a:extLst>
          </p:cNvPr>
          <p:cNvSpPr txBox="1">
            <a:spLocks/>
          </p:cNvSpPr>
          <p:nvPr/>
        </p:nvSpPr>
        <p:spPr>
          <a:xfrm>
            <a:off x="1695847" y="4203903"/>
            <a:ext cx="12286059" cy="4519609"/>
          </a:xfrm>
          <a:prstGeom prst="rect">
            <a:avLst/>
          </a:prstGeom>
        </p:spPr>
        <p:txBody>
          <a:bodyPr vert="horz" lIns="91440" tIns="45720" rIns="91440" bIns="45720" rtlCol="0" anchor="b">
            <a:normAutofit/>
          </a:bodyPr>
          <a:lstStyle>
            <a:lvl1pPr algn="l" defTabSz="1828800" rtl="0" eaLnBrk="1" latinLnBrk="0" hangingPunct="1">
              <a:lnSpc>
                <a:spcPct val="90000"/>
              </a:lnSpc>
              <a:spcBef>
                <a:spcPct val="0"/>
              </a:spcBef>
              <a:buNone/>
              <a:defRPr sz="12000" b="1" kern="1200">
                <a:solidFill>
                  <a:schemeClr val="bg1"/>
                </a:solidFill>
                <a:latin typeface="+mj-lt"/>
                <a:ea typeface="+mj-ea"/>
                <a:cs typeface="+mj-cs"/>
              </a:defRPr>
            </a:lvl1pPr>
          </a:lstStyle>
          <a:p>
            <a:r>
              <a:rPr lang="en-US" sz="9600" dirty="0"/>
              <a:t>BIS</a:t>
            </a:r>
          </a:p>
          <a:p>
            <a:r>
              <a:rPr lang="en-US" sz="9600" dirty="0"/>
              <a:t>Open finance</a:t>
            </a:r>
            <a:endParaRPr lang="en-US" dirty="0"/>
          </a:p>
        </p:txBody>
      </p:sp>
    </p:spTree>
    <p:extLst>
      <p:ext uri="{BB962C8B-B14F-4D97-AF65-F5344CB8AC3E}">
        <p14:creationId xmlns:p14="http://schemas.microsoft.com/office/powerpoint/2010/main" val="18558752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AB87519-2660-6B22-9E5B-53D6C91C822A}"/>
              </a:ext>
            </a:extLst>
          </p:cNvPr>
          <p:cNvSpPr>
            <a:spLocks noGrp="1"/>
          </p:cNvSpPr>
          <p:nvPr>
            <p:ph type="sldNum" sz="quarter" idx="12"/>
          </p:nvPr>
        </p:nvSpPr>
        <p:spPr/>
        <p:txBody>
          <a:bodyPr/>
          <a:lstStyle/>
          <a:p>
            <a:fld id="{20AF9D7A-5BEE-9245-944A-197F51D542D9}" type="slidenum">
              <a:rPr lang="en-US" smtClean="0"/>
              <a:t>10</a:t>
            </a:fld>
            <a:endParaRPr lang="en-US"/>
          </a:p>
        </p:txBody>
      </p:sp>
      <p:sp>
        <p:nvSpPr>
          <p:cNvPr id="3" name="Title 2">
            <a:extLst>
              <a:ext uri="{FF2B5EF4-FFF2-40B4-BE49-F238E27FC236}">
                <a16:creationId xmlns:a16="http://schemas.microsoft.com/office/drawing/2014/main" id="{08492CF2-D105-6E44-F4D2-E95F325275FD}"/>
              </a:ext>
            </a:extLst>
          </p:cNvPr>
          <p:cNvSpPr>
            <a:spLocks noGrp="1"/>
          </p:cNvSpPr>
          <p:nvPr>
            <p:ph type="title"/>
          </p:nvPr>
        </p:nvSpPr>
        <p:spPr/>
        <p:txBody>
          <a:bodyPr/>
          <a:lstStyle/>
          <a:p>
            <a:r>
              <a:rPr lang="en-SG" dirty="0"/>
              <a:t>Example of use case analysis - Georgia</a:t>
            </a:r>
          </a:p>
        </p:txBody>
      </p:sp>
      <p:pic>
        <p:nvPicPr>
          <p:cNvPr id="6" name="Picture 3">
            <a:extLst>
              <a:ext uri="{FF2B5EF4-FFF2-40B4-BE49-F238E27FC236}">
                <a16:creationId xmlns:a16="http://schemas.microsoft.com/office/drawing/2014/main" id="{AC92203D-4F0D-7CDE-9DB5-038D4F98277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004" t="20724" r="8839" b="10028"/>
          <a:stretch/>
        </p:blipFill>
        <p:spPr bwMode="auto">
          <a:xfrm>
            <a:off x="898818" y="3380873"/>
            <a:ext cx="11655716" cy="6954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4">
            <a:extLst>
              <a:ext uri="{FF2B5EF4-FFF2-40B4-BE49-F238E27FC236}">
                <a16:creationId xmlns:a16="http://schemas.microsoft.com/office/drawing/2014/main" id="{0A96362B-63B5-EA2D-C5EB-CF196E9018A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076" t="31933" r="10425"/>
          <a:stretch/>
        </p:blipFill>
        <p:spPr bwMode="auto">
          <a:xfrm>
            <a:off x="12861757" y="4235116"/>
            <a:ext cx="10964579" cy="61000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617333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98A15-C240-B1FC-E64F-85B4F614E658}"/>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B54E994-81ED-66DE-2791-901C17A1D0E6}"/>
              </a:ext>
            </a:extLst>
          </p:cNvPr>
          <p:cNvSpPr>
            <a:spLocks noGrp="1"/>
          </p:cNvSpPr>
          <p:nvPr>
            <p:ph type="sldNum" sz="quarter" idx="12"/>
          </p:nvPr>
        </p:nvSpPr>
        <p:spPr/>
        <p:txBody>
          <a:bodyPr/>
          <a:lstStyle/>
          <a:p>
            <a:fld id="{20AF9D7A-5BEE-9245-944A-197F51D542D9}" type="slidenum">
              <a:rPr lang="en-US" smtClean="0"/>
              <a:t>11</a:t>
            </a:fld>
            <a:endParaRPr lang="en-US"/>
          </a:p>
        </p:txBody>
      </p:sp>
      <p:sp>
        <p:nvSpPr>
          <p:cNvPr id="3" name="Title 2">
            <a:extLst>
              <a:ext uri="{FF2B5EF4-FFF2-40B4-BE49-F238E27FC236}">
                <a16:creationId xmlns:a16="http://schemas.microsoft.com/office/drawing/2014/main" id="{779EEE1E-E571-1B66-7DDF-2BE5F575F107}"/>
              </a:ext>
            </a:extLst>
          </p:cNvPr>
          <p:cNvSpPr>
            <a:spLocks noGrp="1"/>
          </p:cNvSpPr>
          <p:nvPr>
            <p:ph type="title"/>
          </p:nvPr>
        </p:nvSpPr>
        <p:spPr/>
        <p:txBody>
          <a:bodyPr/>
          <a:lstStyle/>
          <a:p>
            <a:r>
              <a:rPr lang="en-SG" dirty="0"/>
              <a:t>Example of use case analysis - UAE</a:t>
            </a:r>
          </a:p>
        </p:txBody>
      </p:sp>
      <p:pic>
        <p:nvPicPr>
          <p:cNvPr id="6" name="Picture 2">
            <a:extLst>
              <a:ext uri="{FF2B5EF4-FFF2-40B4-BE49-F238E27FC236}">
                <a16:creationId xmlns:a16="http://schemas.microsoft.com/office/drawing/2014/main" id="{0BC6E093-8A2F-BAF0-209E-539D6891557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787" t="51093" r="24939" b="5831"/>
          <a:stretch/>
        </p:blipFill>
        <p:spPr bwMode="auto">
          <a:xfrm>
            <a:off x="493295" y="3519704"/>
            <a:ext cx="11856531" cy="7306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2">
            <a:extLst>
              <a:ext uri="{FF2B5EF4-FFF2-40B4-BE49-F238E27FC236}">
                <a16:creationId xmlns:a16="http://schemas.microsoft.com/office/drawing/2014/main" id="{E39943C9-3129-E285-3625-714DFCFE1BA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495" t="33693" r="9230" b="-1"/>
          <a:stretch/>
        </p:blipFill>
        <p:spPr bwMode="auto">
          <a:xfrm>
            <a:off x="12482999" y="4247831"/>
            <a:ext cx="11819498" cy="65788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04016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E38B5D-0D33-1673-771A-3D36714EBC91}"/>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36366DD-0E61-0D88-B216-EF55ED52A5AC}"/>
              </a:ext>
            </a:extLst>
          </p:cNvPr>
          <p:cNvSpPr>
            <a:spLocks noGrp="1"/>
          </p:cNvSpPr>
          <p:nvPr>
            <p:ph type="sldNum" sz="quarter" idx="12"/>
          </p:nvPr>
        </p:nvSpPr>
        <p:spPr/>
        <p:txBody>
          <a:bodyPr/>
          <a:lstStyle/>
          <a:p>
            <a:fld id="{20AF9D7A-5BEE-9245-944A-197F51D542D9}" type="slidenum">
              <a:rPr lang="en-US" smtClean="0"/>
              <a:t>12</a:t>
            </a:fld>
            <a:endParaRPr lang="en-US"/>
          </a:p>
        </p:txBody>
      </p:sp>
      <p:sp>
        <p:nvSpPr>
          <p:cNvPr id="3" name="Oval 2">
            <a:extLst>
              <a:ext uri="{FF2B5EF4-FFF2-40B4-BE49-F238E27FC236}">
                <a16:creationId xmlns:a16="http://schemas.microsoft.com/office/drawing/2014/main" id="{1CF1B521-EA95-78F4-0C62-A97411BF350D}"/>
              </a:ext>
            </a:extLst>
          </p:cNvPr>
          <p:cNvSpPr/>
          <p:nvPr/>
        </p:nvSpPr>
        <p:spPr>
          <a:xfrm>
            <a:off x="2385391" y="3961536"/>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6</a:t>
            </a:r>
          </a:p>
        </p:txBody>
      </p:sp>
      <p:sp>
        <p:nvSpPr>
          <p:cNvPr id="4" name="TextBox 3">
            <a:extLst>
              <a:ext uri="{FF2B5EF4-FFF2-40B4-BE49-F238E27FC236}">
                <a16:creationId xmlns:a16="http://schemas.microsoft.com/office/drawing/2014/main" id="{DBEFC072-0066-E406-1081-37A545E657B3}"/>
              </a:ext>
            </a:extLst>
          </p:cNvPr>
          <p:cNvSpPr txBox="1"/>
          <p:nvPr/>
        </p:nvSpPr>
        <p:spPr>
          <a:xfrm>
            <a:off x="7593495" y="3961536"/>
            <a:ext cx="14550887" cy="6370975"/>
          </a:xfrm>
          <a:prstGeom prst="rect">
            <a:avLst/>
          </a:prstGeom>
          <a:noFill/>
        </p:spPr>
        <p:txBody>
          <a:bodyPr wrap="square" rtlCol="0">
            <a:spAutoFit/>
          </a:bodyPr>
          <a:lstStyle/>
          <a:p>
            <a:r>
              <a:rPr lang="en-GB" sz="6600" b="1" dirty="0"/>
              <a:t>Industry buy-in is essential, particularly as implementing Open Finance requires significant investment.</a:t>
            </a:r>
          </a:p>
          <a:p>
            <a:endParaRPr lang="en-SG" sz="2400" dirty="0"/>
          </a:p>
          <a:p>
            <a:pPr marL="342900" indent="-342900">
              <a:buFont typeface="Arial" panose="020B0604020202020204" pitchFamily="34" charset="0"/>
              <a:buChar char="•"/>
            </a:pPr>
            <a:r>
              <a:rPr lang="en-GB" sz="2400" dirty="0"/>
              <a:t>This is particularly true in concentrated markets.</a:t>
            </a:r>
          </a:p>
          <a:p>
            <a:pPr marL="342900" indent="-342900">
              <a:buFont typeface="Arial" panose="020B0604020202020204" pitchFamily="34" charset="0"/>
              <a:buChar char="•"/>
            </a:pPr>
            <a:r>
              <a:rPr lang="en-GB" sz="2400" dirty="0"/>
              <a:t>Private capital doesn’t flow naturally.</a:t>
            </a:r>
          </a:p>
          <a:p>
            <a:pPr marL="342900" indent="-342900">
              <a:buFont typeface="Arial" panose="020B0604020202020204" pitchFamily="34" charset="0"/>
              <a:buChar char="•"/>
            </a:pPr>
            <a:r>
              <a:rPr lang="en-GB" sz="2400" dirty="0"/>
              <a:t>Scalability must be embedded from the very beginning.</a:t>
            </a:r>
          </a:p>
          <a:p>
            <a:pPr marL="342900" indent="-342900">
              <a:buFont typeface="Arial" panose="020B0604020202020204" pitchFamily="34" charset="0"/>
              <a:buChar char="•"/>
            </a:pPr>
            <a:r>
              <a:rPr lang="en-GB" sz="2400" dirty="0"/>
              <a:t>Clear understanding of rights is crucial for all stakeholders.</a:t>
            </a:r>
          </a:p>
          <a:p>
            <a:pPr marL="342900" indent="-342900">
              <a:buFont typeface="Arial" panose="020B0604020202020204" pitchFamily="34" charset="0"/>
              <a:buChar char="•"/>
            </a:pPr>
            <a:r>
              <a:rPr lang="en-GB" sz="2400" dirty="0"/>
              <a:t>Above all, the customer must remain at the </a:t>
            </a:r>
            <a:r>
              <a:rPr lang="en-GB" sz="2400" dirty="0" err="1"/>
              <a:t>center</a:t>
            </a:r>
            <a:r>
              <a:rPr lang="en-GB" sz="2400" dirty="0"/>
              <a:t> of every decision.</a:t>
            </a:r>
            <a:endParaRPr lang="en-SG" sz="2400" dirty="0"/>
          </a:p>
        </p:txBody>
      </p:sp>
    </p:spTree>
    <p:extLst>
      <p:ext uri="{BB962C8B-B14F-4D97-AF65-F5344CB8AC3E}">
        <p14:creationId xmlns:p14="http://schemas.microsoft.com/office/powerpoint/2010/main" val="2156095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D71759-6481-1695-7178-E19D52808A3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7514D8E-0D10-EAD3-EB57-C427C4750C91}"/>
              </a:ext>
            </a:extLst>
          </p:cNvPr>
          <p:cNvSpPr>
            <a:spLocks noGrp="1"/>
          </p:cNvSpPr>
          <p:nvPr>
            <p:ph type="sldNum" sz="quarter" idx="12"/>
          </p:nvPr>
        </p:nvSpPr>
        <p:spPr/>
        <p:txBody>
          <a:bodyPr/>
          <a:lstStyle/>
          <a:p>
            <a:fld id="{20AF9D7A-5BEE-9245-944A-197F51D542D9}" type="slidenum">
              <a:rPr lang="en-US" smtClean="0"/>
              <a:t>13</a:t>
            </a:fld>
            <a:endParaRPr lang="en-US"/>
          </a:p>
        </p:txBody>
      </p:sp>
      <p:sp>
        <p:nvSpPr>
          <p:cNvPr id="3" name="Oval 2">
            <a:extLst>
              <a:ext uri="{FF2B5EF4-FFF2-40B4-BE49-F238E27FC236}">
                <a16:creationId xmlns:a16="http://schemas.microsoft.com/office/drawing/2014/main" id="{12208F7D-E4CC-77E3-4E5F-70A0918B30B6}"/>
              </a:ext>
            </a:extLst>
          </p:cNvPr>
          <p:cNvSpPr/>
          <p:nvPr/>
        </p:nvSpPr>
        <p:spPr>
          <a:xfrm>
            <a:off x="2385391" y="3961536"/>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7</a:t>
            </a:r>
          </a:p>
        </p:txBody>
      </p:sp>
      <p:sp>
        <p:nvSpPr>
          <p:cNvPr id="4" name="TextBox 3">
            <a:extLst>
              <a:ext uri="{FF2B5EF4-FFF2-40B4-BE49-F238E27FC236}">
                <a16:creationId xmlns:a16="http://schemas.microsoft.com/office/drawing/2014/main" id="{DB9CE3DB-90C8-8678-674B-819703DFCBE3}"/>
              </a:ext>
            </a:extLst>
          </p:cNvPr>
          <p:cNvSpPr txBox="1"/>
          <p:nvPr/>
        </p:nvSpPr>
        <p:spPr>
          <a:xfrm>
            <a:off x="7593495" y="3961536"/>
            <a:ext cx="14550887" cy="4616648"/>
          </a:xfrm>
          <a:prstGeom prst="rect">
            <a:avLst/>
          </a:prstGeom>
          <a:noFill/>
        </p:spPr>
        <p:txBody>
          <a:bodyPr wrap="square" rtlCol="0">
            <a:spAutoFit/>
          </a:bodyPr>
          <a:lstStyle/>
          <a:p>
            <a:r>
              <a:rPr lang="en-SG" sz="6600" b="1" dirty="0"/>
              <a:t>There is a real risk of more exclusion.</a:t>
            </a:r>
          </a:p>
          <a:p>
            <a:endParaRPr lang="en-SG" sz="2400" dirty="0"/>
          </a:p>
          <a:p>
            <a:pPr marL="857250" indent="-857250">
              <a:buFont typeface="Arial" panose="020B0604020202020204" pitchFamily="34" charset="0"/>
              <a:buChar char="•"/>
            </a:pPr>
            <a:r>
              <a:rPr lang="en-GB" sz="2400" dirty="0"/>
              <a:t>Thoughtful design is critical.</a:t>
            </a:r>
          </a:p>
          <a:p>
            <a:pPr marL="857250" indent="-857250">
              <a:buFont typeface="Arial" panose="020B0604020202020204" pitchFamily="34" charset="0"/>
              <a:buChar char="•"/>
            </a:pPr>
            <a:r>
              <a:rPr lang="en-GB" sz="2400" dirty="0"/>
              <a:t>Implementing Open Finance must go hand-in-hand with efforts to improve financial literacy.</a:t>
            </a:r>
          </a:p>
          <a:p>
            <a:pPr marL="857250" indent="-857250">
              <a:buFont typeface="Arial" panose="020B0604020202020204" pitchFamily="34" charset="0"/>
              <a:buChar char="•"/>
            </a:pPr>
            <a:r>
              <a:rPr lang="en-GB" sz="2400" dirty="0"/>
              <a:t>Hidden risks often go unnoticed due to a lack of supporting data.</a:t>
            </a:r>
          </a:p>
          <a:p>
            <a:pPr marL="857250" indent="-857250">
              <a:buFont typeface="Arial" panose="020B0604020202020204" pitchFamily="34" charset="0"/>
              <a:buChar char="•"/>
            </a:pPr>
            <a:r>
              <a:rPr lang="en-GB" sz="2400" dirty="0"/>
              <a:t>Rwanda stands out as a model for South Africa.</a:t>
            </a:r>
          </a:p>
          <a:p>
            <a:pPr marL="857250" indent="-857250">
              <a:buFont typeface="Arial" panose="020B0604020202020204" pitchFamily="34" charset="0"/>
              <a:buChar char="•"/>
            </a:pPr>
            <a:r>
              <a:rPr lang="en-SG" sz="2400" dirty="0"/>
              <a:t>In the UK, there is a cost to be poor. It is called the poverty premium!</a:t>
            </a:r>
          </a:p>
          <a:p>
            <a:endParaRPr lang="en-SG" b="1" dirty="0"/>
          </a:p>
        </p:txBody>
      </p:sp>
    </p:spTree>
    <p:extLst>
      <p:ext uri="{BB962C8B-B14F-4D97-AF65-F5344CB8AC3E}">
        <p14:creationId xmlns:p14="http://schemas.microsoft.com/office/powerpoint/2010/main" val="24062062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60885B-4712-A3B1-12B2-3C339A9BDCE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6A97FB7-E848-1E19-32E1-63F249DAEE92}"/>
              </a:ext>
            </a:extLst>
          </p:cNvPr>
          <p:cNvSpPr>
            <a:spLocks noGrp="1"/>
          </p:cNvSpPr>
          <p:nvPr>
            <p:ph type="sldNum" sz="quarter" idx="12"/>
          </p:nvPr>
        </p:nvSpPr>
        <p:spPr/>
        <p:txBody>
          <a:bodyPr/>
          <a:lstStyle/>
          <a:p>
            <a:fld id="{20AF9D7A-5BEE-9245-944A-197F51D542D9}" type="slidenum">
              <a:rPr lang="en-US" smtClean="0"/>
              <a:t>14</a:t>
            </a:fld>
            <a:endParaRPr lang="en-US"/>
          </a:p>
        </p:txBody>
      </p:sp>
      <p:sp>
        <p:nvSpPr>
          <p:cNvPr id="3" name="Oval 2">
            <a:extLst>
              <a:ext uri="{FF2B5EF4-FFF2-40B4-BE49-F238E27FC236}">
                <a16:creationId xmlns:a16="http://schemas.microsoft.com/office/drawing/2014/main" id="{CA1395C5-4316-CD67-598B-6259422F401D}"/>
              </a:ext>
            </a:extLst>
          </p:cNvPr>
          <p:cNvSpPr/>
          <p:nvPr/>
        </p:nvSpPr>
        <p:spPr>
          <a:xfrm>
            <a:off x="2385391" y="3961536"/>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8</a:t>
            </a:r>
          </a:p>
        </p:txBody>
      </p:sp>
      <p:sp>
        <p:nvSpPr>
          <p:cNvPr id="4" name="TextBox 3">
            <a:extLst>
              <a:ext uri="{FF2B5EF4-FFF2-40B4-BE49-F238E27FC236}">
                <a16:creationId xmlns:a16="http://schemas.microsoft.com/office/drawing/2014/main" id="{F10D3560-CC25-9CAB-C92E-4DA601C619EB}"/>
              </a:ext>
            </a:extLst>
          </p:cNvPr>
          <p:cNvSpPr txBox="1"/>
          <p:nvPr/>
        </p:nvSpPr>
        <p:spPr>
          <a:xfrm>
            <a:off x="7593495" y="3961536"/>
            <a:ext cx="14550887" cy="3600986"/>
          </a:xfrm>
          <a:prstGeom prst="rect">
            <a:avLst/>
          </a:prstGeom>
          <a:noFill/>
        </p:spPr>
        <p:txBody>
          <a:bodyPr wrap="square" rtlCol="0">
            <a:spAutoFit/>
          </a:bodyPr>
          <a:lstStyle/>
          <a:p>
            <a:r>
              <a:rPr lang="en-SG" sz="6600" b="1" dirty="0"/>
              <a:t>There is no natural home for Open finance.</a:t>
            </a:r>
          </a:p>
          <a:p>
            <a:endParaRPr lang="en-SG" sz="2400" dirty="0"/>
          </a:p>
          <a:p>
            <a:pPr marL="342900" indent="-342900">
              <a:buFont typeface="Arial" panose="020B0604020202020204" pitchFamily="34" charset="0"/>
              <a:buChar char="•"/>
            </a:pPr>
            <a:r>
              <a:rPr lang="en-GB" sz="2400" dirty="0"/>
              <a:t>This is especially true in environments with multiple regulators.</a:t>
            </a:r>
          </a:p>
          <a:p>
            <a:pPr marL="342900" indent="-342900">
              <a:buFont typeface="Arial" panose="020B0604020202020204" pitchFamily="34" charset="0"/>
              <a:buChar char="•"/>
            </a:pPr>
            <a:r>
              <a:rPr lang="en-GB" sz="2400" dirty="0"/>
              <a:t>Customer organizations and associations must play a key role in Open Finance development.</a:t>
            </a:r>
          </a:p>
          <a:p>
            <a:pPr marL="342900" indent="-342900">
              <a:buFont typeface="Arial" panose="020B0604020202020204" pitchFamily="34" charset="0"/>
              <a:buChar char="•"/>
            </a:pPr>
            <a:r>
              <a:rPr lang="en-GB" sz="2400" dirty="0"/>
              <a:t>Open Finance depends on foundational pillars like internet connectivity and digital identity.</a:t>
            </a:r>
            <a:endParaRPr lang="en-SG" sz="2400" dirty="0"/>
          </a:p>
        </p:txBody>
      </p:sp>
    </p:spTree>
    <p:extLst>
      <p:ext uri="{BB962C8B-B14F-4D97-AF65-F5344CB8AC3E}">
        <p14:creationId xmlns:p14="http://schemas.microsoft.com/office/powerpoint/2010/main" val="21902634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C35508-879C-0DC6-BFD1-D4EA58FAB802}"/>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528C2AD-9E35-8E8E-5E83-41368E75E46F}"/>
              </a:ext>
            </a:extLst>
          </p:cNvPr>
          <p:cNvSpPr>
            <a:spLocks noGrp="1"/>
          </p:cNvSpPr>
          <p:nvPr>
            <p:ph type="sldNum" sz="quarter" idx="12"/>
          </p:nvPr>
        </p:nvSpPr>
        <p:spPr/>
        <p:txBody>
          <a:bodyPr/>
          <a:lstStyle/>
          <a:p>
            <a:fld id="{20AF9D7A-5BEE-9245-944A-197F51D542D9}" type="slidenum">
              <a:rPr lang="en-US" smtClean="0"/>
              <a:t>15</a:t>
            </a:fld>
            <a:endParaRPr lang="en-US"/>
          </a:p>
        </p:txBody>
      </p:sp>
      <p:sp>
        <p:nvSpPr>
          <p:cNvPr id="3" name="Oval 2">
            <a:extLst>
              <a:ext uri="{FF2B5EF4-FFF2-40B4-BE49-F238E27FC236}">
                <a16:creationId xmlns:a16="http://schemas.microsoft.com/office/drawing/2014/main" id="{F2C5612C-BA80-286D-748E-BE4437730D2B}"/>
              </a:ext>
            </a:extLst>
          </p:cNvPr>
          <p:cNvSpPr/>
          <p:nvPr/>
        </p:nvSpPr>
        <p:spPr>
          <a:xfrm>
            <a:off x="2385391" y="3961536"/>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9</a:t>
            </a:r>
          </a:p>
        </p:txBody>
      </p:sp>
      <p:sp>
        <p:nvSpPr>
          <p:cNvPr id="4" name="TextBox 3">
            <a:extLst>
              <a:ext uri="{FF2B5EF4-FFF2-40B4-BE49-F238E27FC236}">
                <a16:creationId xmlns:a16="http://schemas.microsoft.com/office/drawing/2014/main" id="{CD541130-1F90-1AE1-D069-C177BFA93546}"/>
              </a:ext>
            </a:extLst>
          </p:cNvPr>
          <p:cNvSpPr txBox="1"/>
          <p:nvPr/>
        </p:nvSpPr>
        <p:spPr>
          <a:xfrm>
            <a:off x="7593495" y="3961536"/>
            <a:ext cx="14550887" cy="3877985"/>
          </a:xfrm>
          <a:prstGeom prst="rect">
            <a:avLst/>
          </a:prstGeom>
          <a:noFill/>
        </p:spPr>
        <p:txBody>
          <a:bodyPr wrap="square" rtlCol="0">
            <a:spAutoFit/>
          </a:bodyPr>
          <a:lstStyle/>
          <a:p>
            <a:r>
              <a:rPr lang="en-GB" sz="6600" b="1" dirty="0"/>
              <a:t>The path to implementing Open Finance is anything but easy.</a:t>
            </a:r>
          </a:p>
          <a:p>
            <a:endParaRPr lang="en-GB" sz="6600" b="1" dirty="0"/>
          </a:p>
          <a:p>
            <a:endParaRPr lang="en-SG" sz="2400" dirty="0"/>
          </a:p>
          <a:p>
            <a:endParaRPr lang="en-SG" sz="2400" dirty="0"/>
          </a:p>
        </p:txBody>
      </p:sp>
      <p:sp>
        <p:nvSpPr>
          <p:cNvPr id="6" name="Rectangle 5">
            <a:extLst>
              <a:ext uri="{FF2B5EF4-FFF2-40B4-BE49-F238E27FC236}">
                <a16:creationId xmlns:a16="http://schemas.microsoft.com/office/drawing/2014/main" id="{0816B0E3-0DC6-5F3D-64DE-3B5514ECD7D4}"/>
              </a:ext>
            </a:extLst>
          </p:cNvPr>
          <p:cNvSpPr/>
          <p:nvPr/>
        </p:nvSpPr>
        <p:spPr>
          <a:xfrm>
            <a:off x="7765774" y="6705600"/>
            <a:ext cx="3803374" cy="212365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dirty="0"/>
              <a:t>Single standard that need to work with a variety or actors.</a:t>
            </a:r>
          </a:p>
        </p:txBody>
      </p:sp>
      <p:sp>
        <p:nvSpPr>
          <p:cNvPr id="7" name="Rectangle 6">
            <a:extLst>
              <a:ext uri="{FF2B5EF4-FFF2-40B4-BE49-F238E27FC236}">
                <a16:creationId xmlns:a16="http://schemas.microsoft.com/office/drawing/2014/main" id="{36FFB2B2-B502-47D8-1A55-D820B51DF0D4}"/>
              </a:ext>
            </a:extLst>
          </p:cNvPr>
          <p:cNvSpPr/>
          <p:nvPr/>
        </p:nvSpPr>
        <p:spPr>
          <a:xfrm>
            <a:off x="11781182" y="6705600"/>
            <a:ext cx="3803374" cy="212365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dirty="0"/>
              <a:t>Enforcement challenges</a:t>
            </a:r>
          </a:p>
        </p:txBody>
      </p:sp>
      <p:sp>
        <p:nvSpPr>
          <p:cNvPr id="8" name="Rectangle 7">
            <a:extLst>
              <a:ext uri="{FF2B5EF4-FFF2-40B4-BE49-F238E27FC236}">
                <a16:creationId xmlns:a16="http://schemas.microsoft.com/office/drawing/2014/main" id="{452A3EEC-B65F-6831-4CD3-D66EC914B943}"/>
              </a:ext>
            </a:extLst>
          </p:cNvPr>
          <p:cNvSpPr/>
          <p:nvPr/>
        </p:nvSpPr>
        <p:spPr>
          <a:xfrm>
            <a:off x="15796590" y="6705600"/>
            <a:ext cx="3803374" cy="212365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dirty="0"/>
              <a:t>Customer awareness</a:t>
            </a:r>
          </a:p>
        </p:txBody>
      </p:sp>
      <p:sp>
        <p:nvSpPr>
          <p:cNvPr id="9" name="Rectangle 8">
            <a:extLst>
              <a:ext uri="{FF2B5EF4-FFF2-40B4-BE49-F238E27FC236}">
                <a16:creationId xmlns:a16="http://schemas.microsoft.com/office/drawing/2014/main" id="{9A1244AE-85AA-6893-310C-3BCF785160DF}"/>
              </a:ext>
            </a:extLst>
          </p:cNvPr>
          <p:cNvSpPr/>
          <p:nvPr/>
        </p:nvSpPr>
        <p:spPr>
          <a:xfrm>
            <a:off x="7765774" y="8861019"/>
            <a:ext cx="3803374" cy="212365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dirty="0"/>
              <a:t>Too many cooks</a:t>
            </a:r>
          </a:p>
        </p:txBody>
      </p:sp>
      <p:sp>
        <p:nvSpPr>
          <p:cNvPr id="10" name="Rectangle 9">
            <a:extLst>
              <a:ext uri="{FF2B5EF4-FFF2-40B4-BE49-F238E27FC236}">
                <a16:creationId xmlns:a16="http://schemas.microsoft.com/office/drawing/2014/main" id="{75386E66-03F9-682F-A770-05E13D7B40F0}"/>
              </a:ext>
            </a:extLst>
          </p:cNvPr>
          <p:cNvSpPr/>
          <p:nvPr/>
        </p:nvSpPr>
        <p:spPr>
          <a:xfrm>
            <a:off x="11781182" y="8861019"/>
            <a:ext cx="3803374" cy="212365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dirty="0"/>
              <a:t>Number of policies </a:t>
            </a:r>
          </a:p>
          <a:p>
            <a:pPr algn="ctr"/>
            <a:r>
              <a:rPr lang="en-SG" dirty="0"/>
              <a:t>and regulations</a:t>
            </a:r>
          </a:p>
        </p:txBody>
      </p:sp>
      <p:sp>
        <p:nvSpPr>
          <p:cNvPr id="11" name="Rectangle 10">
            <a:extLst>
              <a:ext uri="{FF2B5EF4-FFF2-40B4-BE49-F238E27FC236}">
                <a16:creationId xmlns:a16="http://schemas.microsoft.com/office/drawing/2014/main" id="{9078737B-BF7F-48A8-D91C-4377D4AE890F}"/>
              </a:ext>
            </a:extLst>
          </p:cNvPr>
          <p:cNvSpPr/>
          <p:nvPr/>
        </p:nvSpPr>
        <p:spPr>
          <a:xfrm>
            <a:off x="15796590" y="8861019"/>
            <a:ext cx="3803374" cy="212365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dirty="0"/>
              <a:t>Parties awareness and incentives to participate</a:t>
            </a:r>
          </a:p>
        </p:txBody>
      </p:sp>
    </p:spTree>
    <p:extLst>
      <p:ext uri="{BB962C8B-B14F-4D97-AF65-F5344CB8AC3E}">
        <p14:creationId xmlns:p14="http://schemas.microsoft.com/office/powerpoint/2010/main" val="2511945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AC4224-9C4D-6C64-5F13-4D98773E0127}"/>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CFD7A7C-4A1A-3094-1E1E-2D11A29C9C0C}"/>
              </a:ext>
            </a:extLst>
          </p:cNvPr>
          <p:cNvSpPr>
            <a:spLocks noGrp="1"/>
          </p:cNvSpPr>
          <p:nvPr>
            <p:ph type="sldNum" sz="quarter" idx="12"/>
          </p:nvPr>
        </p:nvSpPr>
        <p:spPr/>
        <p:txBody>
          <a:bodyPr/>
          <a:lstStyle/>
          <a:p>
            <a:fld id="{20AF9D7A-5BEE-9245-944A-197F51D542D9}" type="slidenum">
              <a:rPr lang="en-US" smtClean="0"/>
              <a:t>16</a:t>
            </a:fld>
            <a:endParaRPr lang="en-US"/>
          </a:p>
        </p:txBody>
      </p:sp>
      <p:sp>
        <p:nvSpPr>
          <p:cNvPr id="3" name="Oval 2">
            <a:extLst>
              <a:ext uri="{FF2B5EF4-FFF2-40B4-BE49-F238E27FC236}">
                <a16:creationId xmlns:a16="http://schemas.microsoft.com/office/drawing/2014/main" id="{9184E61A-0C62-4292-E2CD-4B184B3B3C85}"/>
              </a:ext>
            </a:extLst>
          </p:cNvPr>
          <p:cNvSpPr/>
          <p:nvPr/>
        </p:nvSpPr>
        <p:spPr>
          <a:xfrm>
            <a:off x="2385391" y="3961536"/>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10</a:t>
            </a:r>
          </a:p>
        </p:txBody>
      </p:sp>
      <p:sp>
        <p:nvSpPr>
          <p:cNvPr id="4" name="TextBox 3">
            <a:extLst>
              <a:ext uri="{FF2B5EF4-FFF2-40B4-BE49-F238E27FC236}">
                <a16:creationId xmlns:a16="http://schemas.microsoft.com/office/drawing/2014/main" id="{3B310487-F26E-CAAA-E4EF-D59A508864D8}"/>
              </a:ext>
            </a:extLst>
          </p:cNvPr>
          <p:cNvSpPr txBox="1"/>
          <p:nvPr/>
        </p:nvSpPr>
        <p:spPr>
          <a:xfrm>
            <a:off x="7593495" y="3961536"/>
            <a:ext cx="14550887" cy="3693319"/>
          </a:xfrm>
          <a:prstGeom prst="rect">
            <a:avLst/>
          </a:prstGeom>
          <a:noFill/>
        </p:spPr>
        <p:txBody>
          <a:bodyPr wrap="square" rtlCol="0">
            <a:spAutoFit/>
          </a:bodyPr>
          <a:lstStyle/>
          <a:p>
            <a:r>
              <a:rPr lang="en-GB" sz="6600" b="1" dirty="0"/>
              <a:t>One bad experience can ruin it all.</a:t>
            </a:r>
            <a:endParaRPr lang="en-SG" sz="2400" dirty="0"/>
          </a:p>
          <a:p>
            <a:endParaRPr lang="en-GB" sz="2400" dirty="0"/>
          </a:p>
          <a:p>
            <a:pPr marL="342900" indent="-342900">
              <a:buFont typeface="Arial" panose="020B0604020202020204" pitchFamily="34" charset="0"/>
              <a:buChar char="•"/>
            </a:pPr>
            <a:r>
              <a:rPr lang="en-GB" sz="2400" dirty="0"/>
              <a:t>Open Banking demands an almost 100% API success rate.</a:t>
            </a:r>
          </a:p>
          <a:p>
            <a:pPr marL="342900" indent="-342900">
              <a:buFont typeface="Arial" panose="020B0604020202020204" pitchFamily="34" charset="0"/>
              <a:buChar char="•"/>
            </a:pPr>
            <a:r>
              <a:rPr lang="en-GB" sz="2400" dirty="0"/>
              <a:t>It’s a system play—one high-volume player failing to meet standards or introducing latency could undermine trust in Open Finance permanently.</a:t>
            </a:r>
          </a:p>
          <a:p>
            <a:pPr marL="342900" indent="-342900">
              <a:buFont typeface="Arial" panose="020B0604020202020204" pitchFamily="34" charset="0"/>
              <a:buChar char="•"/>
            </a:pPr>
            <a:r>
              <a:rPr lang="en-GB" sz="2400" dirty="0"/>
              <a:t>Availability is critical.</a:t>
            </a:r>
          </a:p>
          <a:p>
            <a:pPr marL="342900" indent="-342900">
              <a:buFont typeface="Arial" panose="020B0604020202020204" pitchFamily="34" charset="0"/>
              <a:buChar char="•"/>
            </a:pPr>
            <a:r>
              <a:rPr lang="en-GB" sz="2400" dirty="0"/>
              <a:t>Balancing friction and fraud is a challenge—some friction is necessary, but too much becomes excessive.</a:t>
            </a:r>
            <a:endParaRPr lang="en-SG" sz="2400" dirty="0"/>
          </a:p>
        </p:txBody>
      </p:sp>
    </p:spTree>
    <p:extLst>
      <p:ext uri="{BB962C8B-B14F-4D97-AF65-F5344CB8AC3E}">
        <p14:creationId xmlns:p14="http://schemas.microsoft.com/office/powerpoint/2010/main" val="4190194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70BE2E-ADBA-4704-5CD2-BAB5A2957780}"/>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ADFF1F-35AB-0C12-3CD8-FD350D54B179}"/>
              </a:ext>
            </a:extLst>
          </p:cNvPr>
          <p:cNvSpPr>
            <a:spLocks noGrp="1"/>
          </p:cNvSpPr>
          <p:nvPr>
            <p:ph type="sldNum" sz="quarter" idx="12"/>
          </p:nvPr>
        </p:nvSpPr>
        <p:spPr/>
        <p:txBody>
          <a:bodyPr/>
          <a:lstStyle/>
          <a:p>
            <a:fld id="{20AF9D7A-5BEE-9245-944A-197F51D542D9}" type="slidenum">
              <a:rPr lang="en-US" smtClean="0"/>
              <a:t>17</a:t>
            </a:fld>
            <a:endParaRPr lang="en-US"/>
          </a:p>
        </p:txBody>
      </p:sp>
      <p:sp>
        <p:nvSpPr>
          <p:cNvPr id="3" name="Oval 2">
            <a:extLst>
              <a:ext uri="{FF2B5EF4-FFF2-40B4-BE49-F238E27FC236}">
                <a16:creationId xmlns:a16="http://schemas.microsoft.com/office/drawing/2014/main" id="{D7D3CBD5-E3FC-C026-FD67-4C1EB0159A60}"/>
              </a:ext>
            </a:extLst>
          </p:cNvPr>
          <p:cNvSpPr/>
          <p:nvPr/>
        </p:nvSpPr>
        <p:spPr>
          <a:xfrm>
            <a:off x="2385391" y="3961536"/>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11</a:t>
            </a:r>
          </a:p>
        </p:txBody>
      </p:sp>
      <p:sp>
        <p:nvSpPr>
          <p:cNvPr id="4" name="TextBox 3">
            <a:extLst>
              <a:ext uri="{FF2B5EF4-FFF2-40B4-BE49-F238E27FC236}">
                <a16:creationId xmlns:a16="http://schemas.microsoft.com/office/drawing/2014/main" id="{4B6714FB-E5A1-D54B-DD76-24BCEA1F0B27}"/>
              </a:ext>
            </a:extLst>
          </p:cNvPr>
          <p:cNvSpPr txBox="1"/>
          <p:nvPr/>
        </p:nvSpPr>
        <p:spPr>
          <a:xfrm>
            <a:off x="7593495" y="3961536"/>
            <a:ext cx="14550887" cy="5078313"/>
          </a:xfrm>
          <a:prstGeom prst="rect">
            <a:avLst/>
          </a:prstGeom>
          <a:noFill/>
        </p:spPr>
        <p:txBody>
          <a:bodyPr wrap="square" rtlCol="0">
            <a:spAutoFit/>
          </a:bodyPr>
          <a:lstStyle/>
          <a:p>
            <a:r>
              <a:rPr lang="en-GB" sz="6600" b="1" dirty="0"/>
              <a:t>Regulatory sandboxes are your secret weapon</a:t>
            </a:r>
            <a:r>
              <a:rPr lang="en-SG" sz="6600" b="1" dirty="0"/>
              <a:t>.</a:t>
            </a:r>
          </a:p>
          <a:p>
            <a:endParaRPr lang="en-SG" sz="2400" dirty="0"/>
          </a:p>
          <a:p>
            <a:pPr marL="342900" indent="-342900">
              <a:buFont typeface="Arial" panose="020B0604020202020204" pitchFamily="34" charset="0"/>
              <a:buChar char="•"/>
            </a:pPr>
            <a:r>
              <a:rPr lang="en-GB" sz="2400" dirty="0"/>
              <a:t>They help with:</a:t>
            </a:r>
          </a:p>
          <a:p>
            <a:pPr marL="800100" lvl="1" indent="-342900">
              <a:buFont typeface="Arial" panose="020B0604020202020204" pitchFamily="34" charset="0"/>
              <a:buChar char="•"/>
            </a:pPr>
            <a:r>
              <a:rPr lang="en-GB" sz="2400" dirty="0"/>
              <a:t>Understanding necessary regulatory changes.</a:t>
            </a:r>
          </a:p>
          <a:p>
            <a:pPr marL="800100" lvl="1" indent="-342900">
              <a:buFont typeface="Arial" panose="020B0604020202020204" pitchFamily="34" charset="0"/>
              <a:buChar char="•"/>
            </a:pPr>
            <a:r>
              <a:rPr lang="en-GB" sz="2400" dirty="0"/>
              <a:t>Refining your business model.</a:t>
            </a:r>
          </a:p>
          <a:p>
            <a:pPr marL="800100" lvl="1" indent="-342900">
              <a:buFont typeface="Arial" panose="020B0604020202020204" pitchFamily="34" charset="0"/>
              <a:buChar char="•"/>
            </a:pPr>
            <a:r>
              <a:rPr lang="en-GB" sz="2400" dirty="0"/>
              <a:t>Shaping informed regulations.</a:t>
            </a:r>
          </a:p>
          <a:p>
            <a:pPr marL="800100" lvl="1" indent="-342900">
              <a:buFont typeface="Arial" panose="020B0604020202020204" pitchFamily="34" charset="0"/>
              <a:buChar char="•"/>
            </a:pPr>
            <a:r>
              <a:rPr lang="en-GB" sz="2400" dirty="0"/>
              <a:t>Offering guidance on critical topics like cyber risk.</a:t>
            </a:r>
          </a:p>
          <a:p>
            <a:pPr lvl="1"/>
            <a:endParaRPr lang="en-GB" sz="2400" dirty="0"/>
          </a:p>
          <a:p>
            <a:pPr marL="342900" indent="-342900">
              <a:buFont typeface="Arial" panose="020B0604020202020204" pitchFamily="34" charset="0"/>
              <a:buChar char="•"/>
            </a:pPr>
            <a:r>
              <a:rPr lang="en-GB" sz="2400" dirty="0"/>
              <a:t>The variety of participating actors will evolve over time.</a:t>
            </a:r>
            <a:endParaRPr lang="en-SG" sz="2400" dirty="0"/>
          </a:p>
        </p:txBody>
      </p:sp>
    </p:spTree>
    <p:extLst>
      <p:ext uri="{BB962C8B-B14F-4D97-AF65-F5344CB8AC3E}">
        <p14:creationId xmlns:p14="http://schemas.microsoft.com/office/powerpoint/2010/main" val="3496352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2A04E4-E98A-9626-620E-4956C6EB6EAA}"/>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9DCB36A-C169-2924-1925-2AD278E07884}"/>
              </a:ext>
            </a:extLst>
          </p:cNvPr>
          <p:cNvSpPr>
            <a:spLocks noGrp="1"/>
          </p:cNvSpPr>
          <p:nvPr>
            <p:ph type="sldNum" sz="quarter" idx="12"/>
          </p:nvPr>
        </p:nvSpPr>
        <p:spPr/>
        <p:txBody>
          <a:bodyPr/>
          <a:lstStyle/>
          <a:p>
            <a:fld id="{20AF9D7A-5BEE-9245-944A-197F51D542D9}" type="slidenum">
              <a:rPr lang="en-US" smtClean="0"/>
              <a:t>18</a:t>
            </a:fld>
            <a:endParaRPr lang="en-US"/>
          </a:p>
        </p:txBody>
      </p:sp>
      <p:sp>
        <p:nvSpPr>
          <p:cNvPr id="3" name="Oval 2">
            <a:extLst>
              <a:ext uri="{FF2B5EF4-FFF2-40B4-BE49-F238E27FC236}">
                <a16:creationId xmlns:a16="http://schemas.microsoft.com/office/drawing/2014/main" id="{1450912C-C6AF-2CCE-EBDB-8C44F880F217}"/>
              </a:ext>
            </a:extLst>
          </p:cNvPr>
          <p:cNvSpPr/>
          <p:nvPr/>
        </p:nvSpPr>
        <p:spPr>
          <a:xfrm>
            <a:off x="2385391" y="3961536"/>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12</a:t>
            </a:r>
          </a:p>
        </p:txBody>
      </p:sp>
      <p:sp>
        <p:nvSpPr>
          <p:cNvPr id="4" name="TextBox 3">
            <a:extLst>
              <a:ext uri="{FF2B5EF4-FFF2-40B4-BE49-F238E27FC236}">
                <a16:creationId xmlns:a16="http://schemas.microsoft.com/office/drawing/2014/main" id="{DDD435B6-50A1-2C03-CA86-BDCD6ECE411F}"/>
              </a:ext>
            </a:extLst>
          </p:cNvPr>
          <p:cNvSpPr txBox="1"/>
          <p:nvPr/>
        </p:nvSpPr>
        <p:spPr>
          <a:xfrm>
            <a:off x="7593495" y="3961536"/>
            <a:ext cx="14550887" cy="4431983"/>
          </a:xfrm>
          <a:prstGeom prst="rect">
            <a:avLst/>
          </a:prstGeom>
          <a:noFill/>
        </p:spPr>
        <p:txBody>
          <a:bodyPr wrap="square" rtlCol="0">
            <a:spAutoFit/>
          </a:bodyPr>
          <a:lstStyle/>
          <a:p>
            <a:r>
              <a:rPr lang="en-SG" sz="6600" b="1" dirty="0"/>
              <a:t>Scams must inform your design.</a:t>
            </a:r>
          </a:p>
          <a:p>
            <a:r>
              <a:rPr lang="en-SG" sz="2400" dirty="0"/>
              <a:t>.</a:t>
            </a:r>
          </a:p>
          <a:p>
            <a:pPr marL="342900" indent="-342900">
              <a:buFont typeface="Arial" panose="020B0604020202020204" pitchFamily="34" charset="0"/>
              <a:buChar char="•"/>
            </a:pPr>
            <a:r>
              <a:rPr lang="en-SG" sz="2400" dirty="0"/>
              <a:t>Technology can help</a:t>
            </a:r>
          </a:p>
          <a:p>
            <a:pPr marL="342900" indent="-342900">
              <a:buFont typeface="Arial" panose="020B0604020202020204" pitchFamily="34" charset="0"/>
              <a:buChar char="•"/>
            </a:pPr>
            <a:r>
              <a:rPr lang="en-GB" sz="2400" dirty="0"/>
              <a:t>Privacy by design is critical.</a:t>
            </a:r>
          </a:p>
          <a:p>
            <a:pPr marL="342900" indent="-342900">
              <a:buFont typeface="Arial" panose="020B0604020202020204" pitchFamily="34" charset="0"/>
              <a:buChar char="•"/>
            </a:pPr>
            <a:r>
              <a:rPr lang="en-GB" sz="2400" dirty="0"/>
              <a:t>Policy guidance should be published, with the aim to build consumer trust.</a:t>
            </a:r>
          </a:p>
          <a:p>
            <a:pPr marL="342900" indent="-342900">
              <a:buFont typeface="Arial" panose="020B0604020202020204" pitchFamily="34" charset="0"/>
              <a:buChar char="•"/>
            </a:pPr>
            <a:r>
              <a:rPr lang="en-GB" sz="2400" dirty="0"/>
              <a:t>Regulation </a:t>
            </a:r>
            <a:r>
              <a:rPr lang="en-SG" sz="2400" dirty="0"/>
              <a:t>is required and </a:t>
            </a:r>
            <a:r>
              <a:rPr lang="en-GB" sz="2400" dirty="0"/>
              <a:t>must include third parties to ensure accountability.</a:t>
            </a:r>
          </a:p>
          <a:p>
            <a:pPr marL="342900" indent="-342900">
              <a:buFont typeface="Arial" panose="020B0604020202020204" pitchFamily="34" charset="0"/>
              <a:buChar char="•"/>
            </a:pPr>
            <a:r>
              <a:rPr lang="en-GB" sz="2400" dirty="0"/>
              <a:t>Data holders need to identify, protect, monitor, and intervene.</a:t>
            </a:r>
          </a:p>
          <a:p>
            <a:pPr marL="342900" indent="-342900">
              <a:buFont typeface="Arial" panose="020B0604020202020204" pitchFamily="34" charset="0"/>
              <a:buChar char="•"/>
            </a:pPr>
            <a:r>
              <a:rPr lang="en-GB" sz="2400" dirty="0"/>
              <a:t>Technology plays a vital role in supporting these efforts.</a:t>
            </a:r>
            <a:endParaRPr lang="en-SG" sz="2400" dirty="0"/>
          </a:p>
          <a:p>
            <a:endParaRPr lang="en-SG" sz="2400" dirty="0"/>
          </a:p>
          <a:p>
            <a:endParaRPr lang="en-SG" sz="2400" dirty="0"/>
          </a:p>
        </p:txBody>
      </p:sp>
    </p:spTree>
    <p:extLst>
      <p:ext uri="{BB962C8B-B14F-4D97-AF65-F5344CB8AC3E}">
        <p14:creationId xmlns:p14="http://schemas.microsoft.com/office/powerpoint/2010/main" val="13122085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7BE0E7-E985-A097-05D8-1928CEBDC61D}"/>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50ED0F1-7F17-E0F7-8027-A171C357284D}"/>
              </a:ext>
            </a:extLst>
          </p:cNvPr>
          <p:cNvSpPr>
            <a:spLocks noGrp="1"/>
          </p:cNvSpPr>
          <p:nvPr>
            <p:ph type="sldNum" sz="quarter" idx="12"/>
          </p:nvPr>
        </p:nvSpPr>
        <p:spPr/>
        <p:txBody>
          <a:bodyPr/>
          <a:lstStyle/>
          <a:p>
            <a:fld id="{20AF9D7A-5BEE-9245-944A-197F51D542D9}" type="slidenum">
              <a:rPr lang="en-US" smtClean="0"/>
              <a:t>19</a:t>
            </a:fld>
            <a:endParaRPr lang="en-US"/>
          </a:p>
        </p:txBody>
      </p:sp>
      <p:sp>
        <p:nvSpPr>
          <p:cNvPr id="3" name="Oval 2">
            <a:extLst>
              <a:ext uri="{FF2B5EF4-FFF2-40B4-BE49-F238E27FC236}">
                <a16:creationId xmlns:a16="http://schemas.microsoft.com/office/drawing/2014/main" id="{C1A5F527-8725-B076-8786-EC723971FE91}"/>
              </a:ext>
            </a:extLst>
          </p:cNvPr>
          <p:cNvSpPr/>
          <p:nvPr/>
        </p:nvSpPr>
        <p:spPr>
          <a:xfrm>
            <a:off x="2385391" y="3961536"/>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13</a:t>
            </a:r>
          </a:p>
        </p:txBody>
      </p:sp>
      <p:sp>
        <p:nvSpPr>
          <p:cNvPr id="4" name="TextBox 3">
            <a:extLst>
              <a:ext uri="{FF2B5EF4-FFF2-40B4-BE49-F238E27FC236}">
                <a16:creationId xmlns:a16="http://schemas.microsoft.com/office/drawing/2014/main" id="{33AF3FC7-CC87-DA37-44BD-45AF1759EC6F}"/>
              </a:ext>
            </a:extLst>
          </p:cNvPr>
          <p:cNvSpPr txBox="1"/>
          <p:nvPr/>
        </p:nvSpPr>
        <p:spPr>
          <a:xfrm>
            <a:off x="7593495" y="3961536"/>
            <a:ext cx="14550887" cy="3970318"/>
          </a:xfrm>
          <a:prstGeom prst="rect">
            <a:avLst/>
          </a:prstGeom>
          <a:noFill/>
        </p:spPr>
        <p:txBody>
          <a:bodyPr wrap="square" rtlCol="0">
            <a:spAutoFit/>
          </a:bodyPr>
          <a:lstStyle/>
          <a:p>
            <a:r>
              <a:rPr lang="en-SG" sz="6600" b="1" dirty="0"/>
              <a:t>The next step is to have interoperable pool of data.</a:t>
            </a:r>
          </a:p>
          <a:p>
            <a:endParaRPr lang="en-SG" sz="2400" dirty="0"/>
          </a:p>
          <a:p>
            <a:pPr marL="285750" indent="-285750">
              <a:buFont typeface="Arial" panose="020B0604020202020204" pitchFamily="34" charset="0"/>
              <a:buChar char="•"/>
            </a:pPr>
            <a:r>
              <a:rPr lang="en-GB" sz="2400" dirty="0"/>
              <a:t>Project Aperta and Project Aurora are exploring this vision.</a:t>
            </a:r>
          </a:p>
          <a:p>
            <a:pPr marL="285750" indent="-285750">
              <a:buFont typeface="Arial" panose="020B0604020202020204" pitchFamily="34" charset="0"/>
              <a:buChar char="•"/>
            </a:pPr>
            <a:r>
              <a:rPr lang="en-GB" sz="2400" dirty="0"/>
              <a:t>Georgia aims to position itself as a hub for the Middle Corridor.</a:t>
            </a:r>
          </a:p>
          <a:p>
            <a:pPr marL="285750" indent="-285750">
              <a:buFont typeface="Arial" panose="020B0604020202020204" pitchFamily="34" charset="0"/>
              <a:buChar char="•"/>
            </a:pPr>
            <a:r>
              <a:rPr lang="en-GB" sz="2400" dirty="0"/>
              <a:t>Extra-territorial parties will seek access to shared data.</a:t>
            </a:r>
          </a:p>
          <a:p>
            <a:pPr marL="285750" indent="-285750">
              <a:buFont typeface="Arial" panose="020B0604020202020204" pitchFamily="34" charset="0"/>
              <a:buChar char="•"/>
            </a:pPr>
            <a:r>
              <a:rPr lang="en-GB" sz="2400" dirty="0"/>
              <a:t>Mutual recognition of licenses will be crucial for collaboration.</a:t>
            </a:r>
            <a:endParaRPr lang="en-SG" sz="2400" dirty="0"/>
          </a:p>
        </p:txBody>
      </p:sp>
    </p:spTree>
    <p:extLst>
      <p:ext uri="{BB962C8B-B14F-4D97-AF65-F5344CB8AC3E}">
        <p14:creationId xmlns:p14="http://schemas.microsoft.com/office/powerpoint/2010/main" val="1967997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C5B6D2-B040-D5DB-B3B9-2A032525DE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D5D49E-EBC0-55E9-6673-2F4F336870E0}"/>
              </a:ext>
            </a:extLst>
          </p:cNvPr>
          <p:cNvSpPr>
            <a:spLocks noGrp="1"/>
          </p:cNvSpPr>
          <p:nvPr>
            <p:ph type="title"/>
          </p:nvPr>
        </p:nvSpPr>
        <p:spPr/>
        <p:txBody>
          <a:bodyPr/>
          <a:lstStyle/>
          <a:p>
            <a:r>
              <a:rPr lang="en-SG" dirty="0"/>
              <a:t>BIS event description</a:t>
            </a:r>
          </a:p>
        </p:txBody>
      </p:sp>
      <p:sp>
        <p:nvSpPr>
          <p:cNvPr id="4" name="Slide Number Placeholder 3">
            <a:extLst>
              <a:ext uri="{FF2B5EF4-FFF2-40B4-BE49-F238E27FC236}">
                <a16:creationId xmlns:a16="http://schemas.microsoft.com/office/drawing/2014/main" id="{4C9C638D-632E-4568-4BA4-543BA93D4E0B}"/>
              </a:ext>
            </a:extLst>
          </p:cNvPr>
          <p:cNvSpPr>
            <a:spLocks noGrp="1"/>
          </p:cNvSpPr>
          <p:nvPr>
            <p:ph type="sldNum" sz="quarter" idx="12"/>
          </p:nvPr>
        </p:nvSpPr>
        <p:spPr/>
        <p:txBody>
          <a:bodyPr/>
          <a:lstStyle/>
          <a:p>
            <a:fld id="{20AF9D7A-5BEE-9245-944A-197F51D542D9}" type="slidenum">
              <a:rPr lang="en-US" smtClean="0"/>
              <a:t>2</a:t>
            </a:fld>
            <a:endParaRPr lang="en-US"/>
          </a:p>
        </p:txBody>
      </p:sp>
      <p:sp>
        <p:nvSpPr>
          <p:cNvPr id="12" name="TextBox 20">
            <a:extLst>
              <a:ext uri="{FF2B5EF4-FFF2-40B4-BE49-F238E27FC236}">
                <a16:creationId xmlns:a16="http://schemas.microsoft.com/office/drawing/2014/main" id="{CD1EE655-DA3E-D833-98B3-2DE3E0C10CF2}"/>
              </a:ext>
            </a:extLst>
          </p:cNvPr>
          <p:cNvSpPr txBox="1"/>
          <p:nvPr/>
        </p:nvSpPr>
        <p:spPr>
          <a:xfrm>
            <a:off x="2488448" y="4669673"/>
            <a:ext cx="5608801" cy="5428483"/>
          </a:xfrm>
          <a:prstGeom prst="rect">
            <a:avLst/>
          </a:prstGeom>
          <a:solidFill>
            <a:schemeClr val="bg1">
              <a:lumMod val="95000"/>
            </a:schemeClr>
          </a:solidFill>
        </p:spPr>
        <p:txBody>
          <a:bodyPr wrap="square" lIns="0" tIns="0" rIns="0" bIns="0"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Bef>
                <a:spcPts val="600"/>
              </a:spcBef>
              <a:spcAft>
                <a:spcPts val="0"/>
              </a:spcAft>
              <a:buClrTx/>
              <a:buSzTx/>
              <a:buFontTx/>
              <a:buNone/>
              <a:tabLst/>
              <a:defRPr/>
            </a:pPr>
            <a:r>
              <a:rPr lang="en-GB" sz="2800" b="1" dirty="0">
                <a:solidFill>
                  <a:srgbClr val="000000"/>
                </a:solidFill>
                <a:latin typeface="+mj-lt"/>
                <a:ea typeface="Roboto" panose="02000000000000000000" pitchFamily="2" charset="0"/>
              </a:rPr>
              <a:t>   Small gathering of central bankers</a:t>
            </a:r>
          </a:p>
          <a:p>
            <a:pPr marL="0" marR="0" lvl="0" indent="0" algn="ctr" defTabSz="914400" rtl="0" eaLnBrk="1" fontAlgn="auto" latinLnBrk="0" hangingPunct="1">
              <a:lnSpc>
                <a:spcPct val="120000"/>
              </a:lnSpc>
              <a:spcBef>
                <a:spcPts val="600"/>
              </a:spcBef>
              <a:spcAft>
                <a:spcPts val="0"/>
              </a:spcAft>
              <a:buClrTx/>
              <a:buSzTx/>
              <a:buFontTx/>
              <a:buNone/>
              <a:tabLst/>
              <a:defRPr/>
            </a:pPr>
            <a:endParaRPr lang="en-GB" sz="2800" b="1" dirty="0">
              <a:solidFill>
                <a:srgbClr val="000000"/>
              </a:solidFill>
              <a:latin typeface="+mj-lt"/>
              <a:ea typeface="Roboto" panose="02000000000000000000" pitchFamily="2" charset="0"/>
            </a:endParaRPr>
          </a:p>
          <a:p>
            <a:pPr marL="457200" marR="0" lvl="0" indent="-457200"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r>
              <a:rPr lang="en-GB" sz="2800" dirty="0">
                <a:solidFill>
                  <a:srgbClr val="000000"/>
                </a:solidFill>
                <a:latin typeface="+mj-lt"/>
                <a:ea typeface="Roboto" panose="02000000000000000000" pitchFamily="2" charset="0"/>
              </a:rPr>
              <a:t>Most of the people were in the regulatory spaces, working for Central Bank</a:t>
            </a:r>
          </a:p>
          <a:p>
            <a:pPr marL="457200" marR="0" lvl="0" indent="-457200"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r>
              <a:rPr lang="en-GB" sz="2800" dirty="0">
                <a:solidFill>
                  <a:srgbClr val="000000"/>
                </a:solidFill>
                <a:latin typeface="+mj-lt"/>
                <a:ea typeface="Roboto" panose="02000000000000000000" pitchFamily="2" charset="0"/>
              </a:rPr>
              <a:t>Only a couple of consultancy firms</a:t>
            </a:r>
          </a:p>
          <a:p>
            <a:pPr marL="457200" marR="0" lvl="0" indent="-457200"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r>
              <a:rPr lang="en-GB" sz="2800" dirty="0">
                <a:solidFill>
                  <a:srgbClr val="000000"/>
                </a:solidFill>
                <a:latin typeface="+mj-lt"/>
                <a:ea typeface="Roboto" panose="02000000000000000000" pitchFamily="2" charset="0"/>
              </a:rPr>
              <a:t>Organized by </a:t>
            </a:r>
            <a:r>
              <a:rPr lang="en-GB" sz="2800">
                <a:solidFill>
                  <a:srgbClr val="000000"/>
                </a:solidFill>
                <a:latin typeface="+mj-lt"/>
                <a:ea typeface="Roboto" panose="02000000000000000000" pitchFamily="2" charset="0"/>
              </a:rPr>
              <a:t>the WB</a:t>
            </a:r>
            <a:endParaRPr lang="en-GB" sz="2800" dirty="0">
              <a:solidFill>
                <a:srgbClr val="000000"/>
              </a:solidFill>
              <a:latin typeface="+mj-lt"/>
              <a:ea typeface="Roboto" panose="02000000000000000000" pitchFamily="2" charset="0"/>
            </a:endParaRPr>
          </a:p>
        </p:txBody>
      </p:sp>
      <p:sp>
        <p:nvSpPr>
          <p:cNvPr id="13" name="Oval 12">
            <a:extLst>
              <a:ext uri="{FF2B5EF4-FFF2-40B4-BE49-F238E27FC236}">
                <a16:creationId xmlns:a16="http://schemas.microsoft.com/office/drawing/2014/main" id="{77CF1B4C-731B-8A8F-4474-E9B21EFDB262}"/>
              </a:ext>
            </a:extLst>
          </p:cNvPr>
          <p:cNvSpPr/>
          <p:nvPr/>
        </p:nvSpPr>
        <p:spPr>
          <a:xfrm>
            <a:off x="1962107" y="4295985"/>
            <a:ext cx="1234165" cy="123416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3200" b="1" dirty="0">
                <a:latin typeface="+mj-lt"/>
                <a:ea typeface="Roboto" panose="02000000000000000000" pitchFamily="2" charset="0"/>
              </a:rPr>
              <a:t>01</a:t>
            </a:r>
            <a:endParaRPr lang="en-IN" sz="3200" b="1" dirty="0">
              <a:latin typeface="+mj-lt"/>
              <a:ea typeface="Roboto" panose="02000000000000000000" pitchFamily="2" charset="0"/>
            </a:endParaRPr>
          </a:p>
        </p:txBody>
      </p:sp>
      <p:sp>
        <p:nvSpPr>
          <p:cNvPr id="14" name="TextBox 20">
            <a:extLst>
              <a:ext uri="{FF2B5EF4-FFF2-40B4-BE49-F238E27FC236}">
                <a16:creationId xmlns:a16="http://schemas.microsoft.com/office/drawing/2014/main" id="{3588BD36-4F44-D4D5-5F85-B9C6B4717741}"/>
              </a:ext>
            </a:extLst>
          </p:cNvPr>
          <p:cNvSpPr txBox="1"/>
          <p:nvPr/>
        </p:nvSpPr>
        <p:spPr>
          <a:xfrm>
            <a:off x="9524563" y="4669673"/>
            <a:ext cx="5608801" cy="5428483"/>
          </a:xfrm>
          <a:prstGeom prst="rect">
            <a:avLst/>
          </a:prstGeom>
          <a:solidFill>
            <a:schemeClr val="bg1">
              <a:lumMod val="95000"/>
            </a:schemeClr>
          </a:solidFill>
        </p:spPr>
        <p:txBody>
          <a:bodyPr wrap="square" lIns="0" tIns="0" rIns="0" bIns="0"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Aft>
                <a:spcPts val="0"/>
              </a:spcAft>
              <a:buClrTx/>
              <a:buSzTx/>
              <a:buFontTx/>
              <a:buNone/>
              <a:tabLst/>
              <a:defRPr/>
            </a:pPr>
            <a:r>
              <a:rPr lang="en-GB" sz="2800" b="1" dirty="0">
                <a:solidFill>
                  <a:srgbClr val="000000"/>
                </a:solidFill>
                <a:latin typeface="+mj-lt"/>
                <a:ea typeface="Roboto" panose="02000000000000000000" pitchFamily="2" charset="0"/>
              </a:rPr>
              <a:t>Focus on</a:t>
            </a:r>
          </a:p>
          <a:p>
            <a:pPr marL="0" marR="0" lvl="0" indent="0" algn="ctr" defTabSz="914400" rtl="0" eaLnBrk="1" fontAlgn="auto" latinLnBrk="0" hangingPunct="1">
              <a:lnSpc>
                <a:spcPct val="120000"/>
              </a:lnSpc>
              <a:spcAft>
                <a:spcPts val="0"/>
              </a:spcAft>
              <a:buClrTx/>
              <a:buSzTx/>
              <a:buFontTx/>
              <a:buNone/>
              <a:tabLst/>
              <a:defRPr/>
            </a:pPr>
            <a:r>
              <a:rPr lang="en-GB" sz="2800" b="1" dirty="0">
                <a:solidFill>
                  <a:srgbClr val="000000"/>
                </a:solidFill>
                <a:latin typeface="+mj-lt"/>
                <a:ea typeface="Roboto" panose="02000000000000000000" pitchFamily="2" charset="0"/>
              </a:rPr>
              <a:t> Open Finance</a:t>
            </a:r>
          </a:p>
          <a:p>
            <a:pPr marL="0" marR="0" lvl="0" indent="0" algn="ctr" defTabSz="914400" rtl="0" eaLnBrk="1" fontAlgn="auto" latinLnBrk="0" hangingPunct="1">
              <a:lnSpc>
                <a:spcPct val="120000"/>
              </a:lnSpc>
              <a:spcBef>
                <a:spcPts val="600"/>
              </a:spcBef>
              <a:spcAft>
                <a:spcPts val="0"/>
              </a:spcAft>
              <a:buClrTx/>
              <a:buSzTx/>
              <a:buFontTx/>
              <a:buNone/>
              <a:tabLst/>
              <a:defRPr/>
            </a:pPr>
            <a:endParaRPr lang="en-GB" sz="2800" b="1" dirty="0">
              <a:solidFill>
                <a:srgbClr val="000000"/>
              </a:solidFill>
              <a:latin typeface="+mj-lt"/>
              <a:ea typeface="Roboto" panose="02000000000000000000" pitchFamily="2" charset="0"/>
            </a:endParaRPr>
          </a:p>
          <a:p>
            <a:pPr marL="457200" marR="0" lvl="0" indent="-457200"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r>
              <a:rPr lang="en-GB" sz="2800" dirty="0">
                <a:solidFill>
                  <a:srgbClr val="000000"/>
                </a:solidFill>
                <a:latin typeface="+mj-lt"/>
                <a:ea typeface="Roboto" panose="02000000000000000000" pitchFamily="2" charset="0"/>
              </a:rPr>
              <a:t>Overview of Open Finance and then focus on challenges, operationalization and infrastructure</a:t>
            </a:r>
          </a:p>
          <a:p>
            <a:pPr marL="457200" marR="0" lvl="0" indent="-457200"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r>
              <a:rPr lang="en-GB" sz="2800" dirty="0">
                <a:solidFill>
                  <a:srgbClr val="000000"/>
                </a:solidFill>
                <a:latin typeface="+mj-lt"/>
                <a:ea typeface="Roboto" panose="02000000000000000000" pitchFamily="2" charset="0"/>
              </a:rPr>
              <a:t>Discussion around governance framework, fraud, data protection, use cases</a:t>
            </a:r>
          </a:p>
        </p:txBody>
      </p:sp>
      <p:sp>
        <p:nvSpPr>
          <p:cNvPr id="15" name="Oval 14">
            <a:extLst>
              <a:ext uri="{FF2B5EF4-FFF2-40B4-BE49-F238E27FC236}">
                <a16:creationId xmlns:a16="http://schemas.microsoft.com/office/drawing/2014/main" id="{7FA4601C-17A5-3D1F-8443-8A3297766FEF}"/>
              </a:ext>
            </a:extLst>
          </p:cNvPr>
          <p:cNvSpPr/>
          <p:nvPr/>
        </p:nvSpPr>
        <p:spPr>
          <a:xfrm>
            <a:off x="8843339" y="4295985"/>
            <a:ext cx="1234165" cy="123416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3200" b="1" dirty="0">
                <a:latin typeface="+mj-lt"/>
                <a:ea typeface="Roboto" panose="02000000000000000000" pitchFamily="2" charset="0"/>
              </a:rPr>
              <a:t>02</a:t>
            </a:r>
            <a:endParaRPr lang="en-IN" sz="3200" b="1" dirty="0">
              <a:latin typeface="+mj-lt"/>
              <a:ea typeface="Roboto" panose="02000000000000000000" pitchFamily="2" charset="0"/>
            </a:endParaRPr>
          </a:p>
        </p:txBody>
      </p:sp>
      <p:sp>
        <p:nvSpPr>
          <p:cNvPr id="16" name="TextBox 20">
            <a:extLst>
              <a:ext uri="{FF2B5EF4-FFF2-40B4-BE49-F238E27FC236}">
                <a16:creationId xmlns:a16="http://schemas.microsoft.com/office/drawing/2014/main" id="{4AF11542-2462-0D46-5E0C-97D6C2CA25E1}"/>
              </a:ext>
            </a:extLst>
          </p:cNvPr>
          <p:cNvSpPr txBox="1"/>
          <p:nvPr/>
        </p:nvSpPr>
        <p:spPr>
          <a:xfrm>
            <a:off x="16560677" y="4669673"/>
            <a:ext cx="5608801" cy="5428483"/>
          </a:xfrm>
          <a:prstGeom prst="rect">
            <a:avLst/>
          </a:prstGeom>
          <a:solidFill>
            <a:schemeClr val="bg1">
              <a:lumMod val="95000"/>
            </a:schemeClr>
          </a:solidFill>
        </p:spPr>
        <p:txBody>
          <a:bodyPr wrap="square" lIns="0" tIns="0" rIns="0" bIns="0" rtlCol="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20000"/>
              </a:lnSpc>
              <a:spcAft>
                <a:spcPts val="0"/>
              </a:spcAft>
              <a:buClrTx/>
              <a:buSzTx/>
              <a:buFontTx/>
              <a:buNone/>
              <a:tabLst/>
              <a:defRPr/>
            </a:pPr>
            <a:r>
              <a:rPr lang="en-GB" sz="2800" b="1" dirty="0">
                <a:solidFill>
                  <a:srgbClr val="000000"/>
                </a:solidFill>
                <a:latin typeface="+mj-lt"/>
                <a:ea typeface="Roboto" panose="02000000000000000000" pitchFamily="2" charset="0"/>
              </a:rPr>
              <a:t>Two days</a:t>
            </a:r>
          </a:p>
          <a:p>
            <a:pPr marL="0" marR="0" lvl="0" indent="0" algn="ctr" defTabSz="914400" rtl="0" eaLnBrk="1" fontAlgn="auto" latinLnBrk="0" hangingPunct="1">
              <a:lnSpc>
                <a:spcPct val="120000"/>
              </a:lnSpc>
              <a:spcAft>
                <a:spcPts val="0"/>
              </a:spcAft>
              <a:buClrTx/>
              <a:buSzTx/>
              <a:buFontTx/>
              <a:buNone/>
              <a:tabLst/>
              <a:defRPr/>
            </a:pPr>
            <a:r>
              <a:rPr lang="en-GB" sz="2800" b="1" dirty="0">
                <a:solidFill>
                  <a:srgbClr val="000000"/>
                </a:solidFill>
                <a:latin typeface="+mj-lt"/>
                <a:ea typeface="Roboto" panose="02000000000000000000" pitchFamily="2" charset="0"/>
              </a:rPr>
              <a:t> event</a:t>
            </a:r>
          </a:p>
          <a:p>
            <a:pPr marL="0" marR="0" lvl="0" indent="0" algn="ctr" defTabSz="914400" rtl="0" eaLnBrk="1" fontAlgn="auto" latinLnBrk="0" hangingPunct="1">
              <a:lnSpc>
                <a:spcPct val="120000"/>
              </a:lnSpc>
              <a:spcBef>
                <a:spcPts val="600"/>
              </a:spcBef>
              <a:spcAft>
                <a:spcPts val="0"/>
              </a:spcAft>
              <a:buClrTx/>
              <a:buSzTx/>
              <a:buFontTx/>
              <a:buNone/>
              <a:tabLst/>
              <a:defRPr/>
            </a:pPr>
            <a:endParaRPr lang="en-GB" sz="2800" b="1" dirty="0">
              <a:solidFill>
                <a:srgbClr val="000000"/>
              </a:solidFill>
              <a:latin typeface="+mj-lt"/>
              <a:ea typeface="Roboto" panose="02000000000000000000" pitchFamily="2" charset="0"/>
            </a:endParaRPr>
          </a:p>
          <a:p>
            <a:pPr marL="457200" marR="0" lvl="0" indent="-457200"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r>
              <a:rPr lang="en-GB" sz="2800" dirty="0">
                <a:solidFill>
                  <a:srgbClr val="000000"/>
                </a:solidFill>
                <a:latin typeface="+mj-lt"/>
                <a:ea typeface="Roboto" panose="02000000000000000000" pitchFamily="2" charset="0"/>
              </a:rPr>
              <a:t>7 sessions over two days</a:t>
            </a:r>
          </a:p>
          <a:p>
            <a:pPr marL="457200" marR="0" lvl="0" indent="-457200" defTabSz="914400" rtl="0" eaLnBrk="1" fontAlgn="auto" latinLnBrk="0" hangingPunct="1">
              <a:lnSpc>
                <a:spcPct val="120000"/>
              </a:lnSpc>
              <a:spcBef>
                <a:spcPts val="600"/>
              </a:spcBef>
              <a:spcAft>
                <a:spcPts val="0"/>
              </a:spcAft>
              <a:buClrTx/>
              <a:buSzTx/>
              <a:buFont typeface="Arial" panose="020B0604020202020204" pitchFamily="34" charset="0"/>
              <a:buChar char="•"/>
              <a:tabLst/>
              <a:defRPr/>
            </a:pPr>
            <a:r>
              <a:rPr lang="en-GB" sz="2800" dirty="0">
                <a:solidFill>
                  <a:srgbClr val="000000"/>
                </a:solidFill>
                <a:latin typeface="+mj-lt"/>
                <a:ea typeface="Roboto" panose="02000000000000000000" pitchFamily="2" charset="0"/>
              </a:rPr>
              <a:t>Q&amp;A</a:t>
            </a:r>
          </a:p>
        </p:txBody>
      </p:sp>
      <p:sp>
        <p:nvSpPr>
          <p:cNvPr id="17" name="Oval 16">
            <a:extLst>
              <a:ext uri="{FF2B5EF4-FFF2-40B4-BE49-F238E27FC236}">
                <a16:creationId xmlns:a16="http://schemas.microsoft.com/office/drawing/2014/main" id="{76272557-DACD-4DE2-E6B9-3CD059720A17}"/>
              </a:ext>
            </a:extLst>
          </p:cNvPr>
          <p:cNvSpPr/>
          <p:nvPr/>
        </p:nvSpPr>
        <p:spPr>
          <a:xfrm>
            <a:off x="16034336" y="4295985"/>
            <a:ext cx="1234165" cy="123416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sz="3200" b="1" dirty="0">
                <a:latin typeface="+mj-lt"/>
                <a:ea typeface="Roboto" panose="02000000000000000000" pitchFamily="2" charset="0"/>
              </a:rPr>
              <a:t>03</a:t>
            </a:r>
            <a:endParaRPr lang="en-IN" sz="3200" b="1" dirty="0">
              <a:latin typeface="+mj-lt"/>
              <a:ea typeface="Roboto" panose="02000000000000000000" pitchFamily="2" charset="0"/>
            </a:endParaRPr>
          </a:p>
        </p:txBody>
      </p:sp>
    </p:spTree>
    <p:extLst>
      <p:ext uri="{BB962C8B-B14F-4D97-AF65-F5344CB8AC3E}">
        <p14:creationId xmlns:p14="http://schemas.microsoft.com/office/powerpoint/2010/main" val="23212919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7D62A95-FCC3-BE72-A2AD-5B20221B14BE}"/>
              </a:ext>
            </a:extLst>
          </p:cNvPr>
          <p:cNvSpPr>
            <a:spLocks noGrp="1"/>
          </p:cNvSpPr>
          <p:nvPr>
            <p:ph type="sldNum" sz="quarter" idx="12"/>
          </p:nvPr>
        </p:nvSpPr>
        <p:spPr/>
        <p:txBody>
          <a:bodyPr/>
          <a:lstStyle/>
          <a:p>
            <a:fld id="{20AF9D7A-5BEE-9245-944A-197F51D542D9}" type="slidenum">
              <a:rPr lang="en-US" smtClean="0"/>
              <a:t>20</a:t>
            </a:fld>
            <a:endParaRPr lang="en-US"/>
          </a:p>
        </p:txBody>
      </p:sp>
      <p:sp>
        <p:nvSpPr>
          <p:cNvPr id="3" name="Title 2">
            <a:extLst>
              <a:ext uri="{FF2B5EF4-FFF2-40B4-BE49-F238E27FC236}">
                <a16:creationId xmlns:a16="http://schemas.microsoft.com/office/drawing/2014/main" id="{11CB1F4A-528C-D16A-2C49-EAF6F88EC3C9}"/>
              </a:ext>
            </a:extLst>
          </p:cNvPr>
          <p:cNvSpPr>
            <a:spLocks noGrp="1"/>
          </p:cNvSpPr>
          <p:nvPr>
            <p:ph type="title"/>
          </p:nvPr>
        </p:nvSpPr>
        <p:spPr/>
        <p:txBody>
          <a:bodyPr/>
          <a:lstStyle/>
          <a:p>
            <a:r>
              <a:rPr lang="en-SG" dirty="0"/>
              <a:t>Project Aperta overview</a:t>
            </a:r>
          </a:p>
        </p:txBody>
      </p:sp>
      <p:pic>
        <p:nvPicPr>
          <p:cNvPr id="2050" name="Picture 2">
            <a:extLst>
              <a:ext uri="{FF2B5EF4-FFF2-40B4-BE49-F238E27FC236}">
                <a16:creationId xmlns:a16="http://schemas.microsoft.com/office/drawing/2014/main" id="{CE382DC2-1312-52F1-E927-9A3D9A216CB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18774" y="3411676"/>
            <a:ext cx="9609337" cy="7207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51" name="Picture 3">
            <a:extLst>
              <a:ext uri="{FF2B5EF4-FFF2-40B4-BE49-F238E27FC236}">
                <a16:creationId xmlns:a16="http://schemas.microsoft.com/office/drawing/2014/main" id="{2C072C65-B7E4-AB47-6D19-589759A62F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0741" y="3417497"/>
            <a:ext cx="10426832" cy="7201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06429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96731-4216-771A-E003-D80EEDB60B87}"/>
              </a:ext>
            </a:extLst>
          </p:cNvPr>
          <p:cNvSpPr>
            <a:spLocks noGrp="1"/>
          </p:cNvSpPr>
          <p:nvPr>
            <p:ph type="ctrTitle"/>
          </p:nvPr>
        </p:nvSpPr>
        <p:spPr/>
        <p:txBody>
          <a:bodyPr/>
          <a:lstStyle/>
          <a:p>
            <a:r>
              <a:rPr lang="en-US"/>
              <a:t>Thank You!</a:t>
            </a:r>
          </a:p>
        </p:txBody>
      </p:sp>
      <p:sp>
        <p:nvSpPr>
          <p:cNvPr id="3" name="Subtitle 2">
            <a:extLst>
              <a:ext uri="{FF2B5EF4-FFF2-40B4-BE49-F238E27FC236}">
                <a16:creationId xmlns:a16="http://schemas.microsoft.com/office/drawing/2014/main" id="{740DCF26-88BE-41E8-0CBE-23D0E4A7EFF1}"/>
              </a:ext>
            </a:extLst>
          </p:cNvPr>
          <p:cNvSpPr>
            <a:spLocks noGrp="1"/>
          </p:cNvSpPr>
          <p:nvPr>
            <p:ph type="subTitle" idx="1"/>
          </p:nvPr>
        </p:nvSpPr>
        <p:spPr/>
        <p:txBody>
          <a:bodyPr vert="horz" lIns="91440" tIns="45720" rIns="91440" bIns="45720" rtlCol="0" anchor="t">
            <a:normAutofit/>
          </a:bodyPr>
          <a:lstStyle/>
          <a:p>
            <a:endParaRPr lang="en-US">
              <a:cs typeface="Arial"/>
            </a:endParaRPr>
          </a:p>
        </p:txBody>
      </p:sp>
      <p:sp>
        <p:nvSpPr>
          <p:cNvPr id="4" name="Slide Number Placeholder 3">
            <a:extLst>
              <a:ext uri="{FF2B5EF4-FFF2-40B4-BE49-F238E27FC236}">
                <a16:creationId xmlns:a16="http://schemas.microsoft.com/office/drawing/2014/main" id="{64263C5B-0C55-1D53-A6CB-7167299B3CBC}"/>
              </a:ext>
            </a:extLst>
          </p:cNvPr>
          <p:cNvSpPr>
            <a:spLocks noGrp="1"/>
          </p:cNvSpPr>
          <p:nvPr>
            <p:ph type="sldNum" sz="quarter" idx="12"/>
          </p:nvPr>
        </p:nvSpPr>
        <p:spPr/>
        <p:txBody>
          <a:bodyPr/>
          <a:lstStyle/>
          <a:p>
            <a:fld id="{20AF9D7A-5BEE-9245-944A-197F51D542D9}" type="slidenum">
              <a:rPr lang="en-US" smtClean="0"/>
              <a:pPr/>
              <a:t>21</a:t>
            </a:fld>
            <a:endParaRPr lang="en-US"/>
          </a:p>
        </p:txBody>
      </p:sp>
    </p:spTree>
    <p:extLst>
      <p:ext uri="{BB962C8B-B14F-4D97-AF65-F5344CB8AC3E}">
        <p14:creationId xmlns:p14="http://schemas.microsoft.com/office/powerpoint/2010/main" val="3658401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44486D3-5E02-2E3A-D288-6807A1E8F33D}"/>
              </a:ext>
            </a:extLst>
          </p:cNvPr>
          <p:cNvSpPr>
            <a:spLocks noGrp="1"/>
          </p:cNvSpPr>
          <p:nvPr>
            <p:ph type="sldNum" sz="quarter" idx="12"/>
          </p:nvPr>
        </p:nvSpPr>
        <p:spPr/>
        <p:txBody>
          <a:bodyPr/>
          <a:lstStyle/>
          <a:p>
            <a:fld id="{20AF9D7A-5BEE-9245-944A-197F51D542D9}" type="slidenum">
              <a:rPr lang="en-US" smtClean="0"/>
              <a:t>3</a:t>
            </a:fld>
            <a:endParaRPr lang="en-US"/>
          </a:p>
        </p:txBody>
      </p:sp>
      <p:sp>
        <p:nvSpPr>
          <p:cNvPr id="3" name="Title 2">
            <a:extLst>
              <a:ext uri="{FF2B5EF4-FFF2-40B4-BE49-F238E27FC236}">
                <a16:creationId xmlns:a16="http://schemas.microsoft.com/office/drawing/2014/main" id="{DE9ACB62-17D6-5A14-EE70-B205F90258E9}"/>
              </a:ext>
            </a:extLst>
          </p:cNvPr>
          <p:cNvSpPr>
            <a:spLocks noGrp="1"/>
          </p:cNvSpPr>
          <p:nvPr>
            <p:ph type="title"/>
          </p:nvPr>
        </p:nvSpPr>
        <p:spPr/>
        <p:txBody>
          <a:bodyPr/>
          <a:lstStyle/>
          <a:p>
            <a:r>
              <a:rPr lang="en-SG" dirty="0"/>
              <a:t>Definition of Open Finance</a:t>
            </a:r>
          </a:p>
        </p:txBody>
      </p:sp>
      <p:sp>
        <p:nvSpPr>
          <p:cNvPr id="4" name="TextBox 3">
            <a:extLst>
              <a:ext uri="{FF2B5EF4-FFF2-40B4-BE49-F238E27FC236}">
                <a16:creationId xmlns:a16="http://schemas.microsoft.com/office/drawing/2014/main" id="{83569E1D-2893-3F5F-F4F6-194F5A2D0C13}"/>
              </a:ext>
            </a:extLst>
          </p:cNvPr>
          <p:cNvSpPr txBox="1"/>
          <p:nvPr/>
        </p:nvSpPr>
        <p:spPr>
          <a:xfrm>
            <a:off x="2574757" y="3657076"/>
            <a:ext cx="19960389" cy="4078039"/>
          </a:xfrm>
          <a:prstGeom prst="rect">
            <a:avLst/>
          </a:prstGeom>
          <a:noFill/>
        </p:spPr>
        <p:txBody>
          <a:bodyPr wrap="square" rtlCol="0">
            <a:spAutoFit/>
          </a:bodyPr>
          <a:lstStyle/>
          <a:p>
            <a:r>
              <a:rPr lang="en-SG" sz="3200" b="1" dirty="0">
                <a:solidFill>
                  <a:schemeClr val="accent1"/>
                </a:solidFill>
              </a:rPr>
              <a:t>Standardized sharing of data and services between financial institutions and other licensed institutions.</a:t>
            </a:r>
          </a:p>
          <a:p>
            <a:endParaRPr lang="en-SG" sz="3200" b="1" dirty="0">
              <a:solidFill>
                <a:schemeClr val="accent1"/>
              </a:solidFill>
            </a:endParaRPr>
          </a:p>
          <a:p>
            <a:pPr>
              <a:spcBef>
                <a:spcPts val="600"/>
              </a:spcBef>
              <a:spcAft>
                <a:spcPts val="600"/>
              </a:spcAft>
            </a:pPr>
            <a:r>
              <a:rPr lang="en-SG" sz="3200" dirty="0"/>
              <a:t>Main premises:</a:t>
            </a:r>
          </a:p>
          <a:p>
            <a:pPr marL="285750" indent="-285750">
              <a:spcBef>
                <a:spcPts val="600"/>
              </a:spcBef>
              <a:spcAft>
                <a:spcPts val="600"/>
              </a:spcAft>
              <a:buFont typeface="Arial" panose="020B0604020202020204" pitchFamily="34" charset="0"/>
              <a:buChar char="•"/>
            </a:pPr>
            <a:r>
              <a:rPr lang="en-SG" sz="3200" dirty="0"/>
              <a:t>Requires consent, for specific purposes by the customer</a:t>
            </a:r>
          </a:p>
          <a:p>
            <a:pPr marL="285750" indent="-285750">
              <a:spcBef>
                <a:spcPts val="600"/>
              </a:spcBef>
              <a:spcAft>
                <a:spcPts val="600"/>
              </a:spcAft>
              <a:buFont typeface="Arial" panose="020B0604020202020204" pitchFamily="34" charset="0"/>
              <a:buChar char="•"/>
            </a:pPr>
            <a:r>
              <a:rPr lang="en-SG" sz="3200" dirty="0"/>
              <a:t>Consent has a validity period</a:t>
            </a:r>
          </a:p>
          <a:p>
            <a:pPr marL="285750" indent="-285750">
              <a:spcBef>
                <a:spcPts val="600"/>
              </a:spcBef>
              <a:spcAft>
                <a:spcPts val="600"/>
              </a:spcAft>
              <a:buFont typeface="Arial" panose="020B0604020202020204" pitchFamily="34" charset="0"/>
              <a:buChar char="•"/>
            </a:pPr>
            <a:r>
              <a:rPr lang="en-SG" sz="3200" dirty="0"/>
              <a:t>Data sharing through standardized APIs in a safe, agile, precise and convenient journey</a:t>
            </a:r>
          </a:p>
        </p:txBody>
      </p:sp>
    </p:spTree>
    <p:extLst>
      <p:ext uri="{BB962C8B-B14F-4D97-AF65-F5344CB8AC3E}">
        <p14:creationId xmlns:p14="http://schemas.microsoft.com/office/powerpoint/2010/main" val="440910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3C235D2-7874-767C-712E-1D171F1821EC}"/>
              </a:ext>
            </a:extLst>
          </p:cNvPr>
          <p:cNvSpPr>
            <a:spLocks noGrp="1"/>
          </p:cNvSpPr>
          <p:nvPr>
            <p:ph idx="1"/>
          </p:nvPr>
        </p:nvSpPr>
        <p:spPr>
          <a:xfrm>
            <a:off x="581507" y="1748083"/>
            <a:ext cx="14443145" cy="8114435"/>
          </a:xfrm>
        </p:spPr>
        <p:txBody>
          <a:bodyPr/>
          <a:lstStyle/>
          <a:p>
            <a:pPr marL="0" indent="0">
              <a:buNone/>
            </a:pPr>
            <a:r>
              <a:rPr lang="en-SG" dirty="0"/>
              <a:t>Agenda</a:t>
            </a:r>
          </a:p>
          <a:p>
            <a:pPr marL="0" indent="0">
              <a:buNone/>
            </a:pPr>
            <a:endParaRPr lang="en-SG" dirty="0"/>
          </a:p>
          <a:p>
            <a:pPr marL="0" indent="0">
              <a:buNone/>
            </a:pPr>
            <a:r>
              <a:rPr lang="en-SG" sz="6000" b="1" dirty="0"/>
              <a:t> Share insights from the event</a:t>
            </a:r>
          </a:p>
        </p:txBody>
      </p:sp>
      <p:sp>
        <p:nvSpPr>
          <p:cNvPr id="4" name="Slide Number Placeholder 3">
            <a:extLst>
              <a:ext uri="{FF2B5EF4-FFF2-40B4-BE49-F238E27FC236}">
                <a16:creationId xmlns:a16="http://schemas.microsoft.com/office/drawing/2014/main" id="{78DED9E5-EB0D-B1D4-9420-9F5D4F1FBDD7}"/>
              </a:ext>
            </a:extLst>
          </p:cNvPr>
          <p:cNvSpPr>
            <a:spLocks noGrp="1"/>
          </p:cNvSpPr>
          <p:nvPr>
            <p:ph type="sldNum" sz="quarter" idx="12"/>
          </p:nvPr>
        </p:nvSpPr>
        <p:spPr/>
        <p:txBody>
          <a:bodyPr/>
          <a:lstStyle/>
          <a:p>
            <a:fld id="{20AF9D7A-5BEE-9245-944A-197F51D542D9}" type="slidenum">
              <a:rPr lang="en-US" smtClean="0"/>
              <a:pPr/>
              <a:t>4</a:t>
            </a:fld>
            <a:endParaRPr lang="en-US"/>
          </a:p>
        </p:txBody>
      </p:sp>
    </p:spTree>
    <p:extLst>
      <p:ext uri="{BB962C8B-B14F-4D97-AF65-F5344CB8AC3E}">
        <p14:creationId xmlns:p14="http://schemas.microsoft.com/office/powerpoint/2010/main" val="4586876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5BFE7A-C600-2410-1AFB-EA40579A2C78}"/>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2429F6F-F205-275F-C04F-2329D806DA8D}"/>
              </a:ext>
            </a:extLst>
          </p:cNvPr>
          <p:cNvSpPr>
            <a:spLocks noGrp="1"/>
          </p:cNvSpPr>
          <p:nvPr>
            <p:ph type="sldNum" sz="quarter" idx="12"/>
          </p:nvPr>
        </p:nvSpPr>
        <p:spPr/>
        <p:txBody>
          <a:bodyPr/>
          <a:lstStyle/>
          <a:p>
            <a:fld id="{20AF9D7A-5BEE-9245-944A-197F51D542D9}" type="slidenum">
              <a:rPr lang="en-US" smtClean="0"/>
              <a:t>5</a:t>
            </a:fld>
            <a:endParaRPr lang="en-US"/>
          </a:p>
        </p:txBody>
      </p:sp>
      <p:sp>
        <p:nvSpPr>
          <p:cNvPr id="3" name="Oval 2">
            <a:extLst>
              <a:ext uri="{FF2B5EF4-FFF2-40B4-BE49-F238E27FC236}">
                <a16:creationId xmlns:a16="http://schemas.microsoft.com/office/drawing/2014/main" id="{3A2C3F22-D744-0F69-EBCD-F3A56F53345F}"/>
              </a:ext>
            </a:extLst>
          </p:cNvPr>
          <p:cNvSpPr/>
          <p:nvPr/>
        </p:nvSpPr>
        <p:spPr>
          <a:xfrm>
            <a:off x="2385391" y="3961536"/>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1</a:t>
            </a:r>
          </a:p>
        </p:txBody>
      </p:sp>
      <p:sp>
        <p:nvSpPr>
          <p:cNvPr id="4" name="TextBox 3">
            <a:extLst>
              <a:ext uri="{FF2B5EF4-FFF2-40B4-BE49-F238E27FC236}">
                <a16:creationId xmlns:a16="http://schemas.microsoft.com/office/drawing/2014/main" id="{84CBC7B6-FB21-A959-8A08-E1A0DF6C703C}"/>
              </a:ext>
            </a:extLst>
          </p:cNvPr>
          <p:cNvSpPr txBox="1"/>
          <p:nvPr/>
        </p:nvSpPr>
        <p:spPr>
          <a:xfrm>
            <a:off x="7593495" y="3961536"/>
            <a:ext cx="14550887" cy="5262979"/>
          </a:xfrm>
          <a:prstGeom prst="rect">
            <a:avLst/>
          </a:prstGeom>
          <a:noFill/>
        </p:spPr>
        <p:txBody>
          <a:bodyPr wrap="square" rtlCol="0">
            <a:spAutoFit/>
          </a:bodyPr>
          <a:lstStyle/>
          <a:p>
            <a:r>
              <a:rPr lang="en-GB" sz="6600" b="1" dirty="0"/>
              <a:t>Before starting an open banking initiative, ensure your objectives are clear</a:t>
            </a:r>
            <a:r>
              <a:rPr lang="en-SG" sz="6600" b="1" dirty="0"/>
              <a:t>.</a:t>
            </a:r>
          </a:p>
          <a:p>
            <a:endParaRPr lang="en-SG" sz="2400" b="1" dirty="0"/>
          </a:p>
          <a:p>
            <a:pPr marL="342900" indent="-342900">
              <a:buFont typeface="Arial" panose="020B0604020202020204" pitchFamily="34" charset="0"/>
              <a:buChar char="•"/>
            </a:pPr>
            <a:r>
              <a:rPr lang="en-GB" sz="2400" dirty="0"/>
              <a:t>Why are you doing this?</a:t>
            </a:r>
          </a:p>
          <a:p>
            <a:pPr marL="342900" indent="-342900">
              <a:buFont typeface="Arial" panose="020B0604020202020204" pitchFamily="34" charset="0"/>
              <a:buChar char="•"/>
            </a:pPr>
            <a:r>
              <a:rPr lang="en-GB" sz="2400" dirty="0"/>
              <a:t>For whom?</a:t>
            </a:r>
          </a:p>
          <a:p>
            <a:pPr marL="342900" indent="-342900">
              <a:buFont typeface="Arial" panose="020B0604020202020204" pitchFamily="34" charset="0"/>
              <a:buChar char="•"/>
            </a:pPr>
            <a:r>
              <a:rPr lang="en-GB" sz="2400" dirty="0"/>
              <a:t>With whom?</a:t>
            </a:r>
          </a:p>
          <a:p>
            <a:pPr marL="342900" indent="-342900">
              <a:buFont typeface="Arial" panose="020B0604020202020204" pitchFamily="34" charset="0"/>
              <a:buChar char="•"/>
            </a:pPr>
            <a:r>
              <a:rPr lang="en-GB" sz="2400" dirty="0"/>
              <a:t>What are the first use cases?</a:t>
            </a:r>
            <a:endParaRPr lang="en-SG" sz="2400" dirty="0"/>
          </a:p>
          <a:p>
            <a:endParaRPr lang="en-SG" b="1" dirty="0"/>
          </a:p>
        </p:txBody>
      </p:sp>
    </p:spTree>
    <p:extLst>
      <p:ext uri="{BB962C8B-B14F-4D97-AF65-F5344CB8AC3E}">
        <p14:creationId xmlns:p14="http://schemas.microsoft.com/office/powerpoint/2010/main" val="20039401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70FBE2-D2BF-B636-52DD-263335A906B3}"/>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D924DEA-D931-D7AC-5DF9-32F68F4487B8}"/>
              </a:ext>
            </a:extLst>
          </p:cNvPr>
          <p:cNvSpPr>
            <a:spLocks noGrp="1"/>
          </p:cNvSpPr>
          <p:nvPr>
            <p:ph type="sldNum" sz="quarter" idx="12"/>
          </p:nvPr>
        </p:nvSpPr>
        <p:spPr/>
        <p:txBody>
          <a:bodyPr/>
          <a:lstStyle/>
          <a:p>
            <a:fld id="{20AF9D7A-5BEE-9245-944A-197F51D542D9}" type="slidenum">
              <a:rPr lang="en-US" smtClean="0"/>
              <a:t>6</a:t>
            </a:fld>
            <a:endParaRPr lang="en-US"/>
          </a:p>
        </p:txBody>
      </p:sp>
      <p:sp>
        <p:nvSpPr>
          <p:cNvPr id="3" name="Oval 2">
            <a:extLst>
              <a:ext uri="{FF2B5EF4-FFF2-40B4-BE49-F238E27FC236}">
                <a16:creationId xmlns:a16="http://schemas.microsoft.com/office/drawing/2014/main" id="{804BB504-5676-77E1-A0C8-3769C241CE1D}"/>
              </a:ext>
            </a:extLst>
          </p:cNvPr>
          <p:cNvSpPr/>
          <p:nvPr/>
        </p:nvSpPr>
        <p:spPr>
          <a:xfrm>
            <a:off x="2385391" y="3961536"/>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2</a:t>
            </a:r>
          </a:p>
        </p:txBody>
      </p:sp>
      <p:sp>
        <p:nvSpPr>
          <p:cNvPr id="4" name="TextBox 3">
            <a:extLst>
              <a:ext uri="{FF2B5EF4-FFF2-40B4-BE49-F238E27FC236}">
                <a16:creationId xmlns:a16="http://schemas.microsoft.com/office/drawing/2014/main" id="{BA0DAD30-991F-D8BC-B65A-4F28A11853DB}"/>
              </a:ext>
            </a:extLst>
          </p:cNvPr>
          <p:cNvSpPr txBox="1"/>
          <p:nvPr/>
        </p:nvSpPr>
        <p:spPr>
          <a:xfrm>
            <a:off x="7593495" y="3961536"/>
            <a:ext cx="14550887" cy="2585323"/>
          </a:xfrm>
          <a:prstGeom prst="rect">
            <a:avLst/>
          </a:prstGeom>
          <a:noFill/>
        </p:spPr>
        <p:txBody>
          <a:bodyPr wrap="square" rtlCol="0">
            <a:spAutoFit/>
          </a:bodyPr>
          <a:lstStyle/>
          <a:p>
            <a:r>
              <a:rPr lang="en-GB" sz="6600" b="1" dirty="0"/>
              <a:t>Pause before you start coding.</a:t>
            </a:r>
          </a:p>
          <a:p>
            <a:endParaRPr lang="en-SG" sz="2400" dirty="0"/>
          </a:p>
          <a:p>
            <a:pPr marL="342900" indent="-342900">
              <a:buFont typeface="Arial" panose="020B0604020202020204" pitchFamily="34" charset="0"/>
              <a:buChar char="•"/>
            </a:pPr>
            <a:r>
              <a:rPr lang="en-GB" sz="2400" dirty="0"/>
              <a:t>Define a clear implementation strategy first. </a:t>
            </a:r>
          </a:p>
          <a:p>
            <a:pPr marL="342900" indent="-342900">
              <a:buFont typeface="Arial" panose="020B0604020202020204" pitchFamily="34" charset="0"/>
              <a:buChar char="•"/>
            </a:pPr>
            <a:r>
              <a:rPr lang="en-GB" sz="2400" dirty="0"/>
              <a:t>Then, prioritize API strategy alongside your open banking setup - Will your approach be centralized or decentralized?</a:t>
            </a:r>
          </a:p>
        </p:txBody>
      </p:sp>
    </p:spTree>
    <p:extLst>
      <p:ext uri="{BB962C8B-B14F-4D97-AF65-F5344CB8AC3E}">
        <p14:creationId xmlns:p14="http://schemas.microsoft.com/office/powerpoint/2010/main" val="37744016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BEE90E9-2720-0AF9-C57C-8639804C2F54}"/>
              </a:ext>
            </a:extLst>
          </p:cNvPr>
          <p:cNvSpPr>
            <a:spLocks noGrp="1"/>
          </p:cNvSpPr>
          <p:nvPr>
            <p:ph type="sldNum" sz="quarter" idx="12"/>
          </p:nvPr>
        </p:nvSpPr>
        <p:spPr/>
        <p:txBody>
          <a:bodyPr/>
          <a:lstStyle/>
          <a:p>
            <a:fld id="{20AF9D7A-5BEE-9245-944A-197F51D542D9}" type="slidenum">
              <a:rPr lang="en-US" smtClean="0"/>
              <a:t>7</a:t>
            </a:fld>
            <a:endParaRPr lang="en-US"/>
          </a:p>
        </p:txBody>
      </p:sp>
      <p:sp>
        <p:nvSpPr>
          <p:cNvPr id="3" name="Oval 2">
            <a:extLst>
              <a:ext uri="{FF2B5EF4-FFF2-40B4-BE49-F238E27FC236}">
                <a16:creationId xmlns:a16="http://schemas.microsoft.com/office/drawing/2014/main" id="{9A10081D-D354-5D68-E368-EEF08A718E01}"/>
              </a:ext>
            </a:extLst>
          </p:cNvPr>
          <p:cNvSpPr/>
          <p:nvPr/>
        </p:nvSpPr>
        <p:spPr>
          <a:xfrm>
            <a:off x="2385391" y="3961536"/>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3</a:t>
            </a:r>
          </a:p>
        </p:txBody>
      </p:sp>
      <p:sp>
        <p:nvSpPr>
          <p:cNvPr id="4" name="TextBox 3">
            <a:extLst>
              <a:ext uri="{FF2B5EF4-FFF2-40B4-BE49-F238E27FC236}">
                <a16:creationId xmlns:a16="http://schemas.microsoft.com/office/drawing/2014/main" id="{A8354B58-CC30-9D0A-B893-EF1E3CDE4A9B}"/>
              </a:ext>
            </a:extLst>
          </p:cNvPr>
          <p:cNvSpPr txBox="1"/>
          <p:nvPr/>
        </p:nvSpPr>
        <p:spPr>
          <a:xfrm>
            <a:off x="7593495" y="3961536"/>
            <a:ext cx="14550887" cy="3231654"/>
          </a:xfrm>
          <a:prstGeom prst="rect">
            <a:avLst/>
          </a:prstGeom>
          <a:noFill/>
        </p:spPr>
        <p:txBody>
          <a:bodyPr wrap="square" rtlCol="0">
            <a:spAutoFit/>
          </a:bodyPr>
          <a:lstStyle/>
          <a:p>
            <a:r>
              <a:rPr lang="en-SG" sz="6600" b="1" dirty="0"/>
              <a:t>We are just getting started.</a:t>
            </a:r>
          </a:p>
          <a:p>
            <a:endParaRPr lang="en-SG" b="1" dirty="0"/>
          </a:p>
          <a:p>
            <a:pPr marL="285750" indent="-285750">
              <a:buFont typeface="Arial" panose="020B0604020202020204" pitchFamily="34" charset="0"/>
              <a:buChar char="•"/>
            </a:pPr>
            <a:r>
              <a:rPr lang="en-GB" sz="2400" dirty="0"/>
              <a:t>In developing countries, only 25% of the population engages with Open Finance</a:t>
            </a:r>
            <a:r>
              <a:rPr lang="en-SG" sz="2400" dirty="0"/>
              <a:t>.</a:t>
            </a:r>
          </a:p>
          <a:p>
            <a:pPr marL="285750" indent="-285750">
              <a:buFont typeface="Arial" panose="020B0604020202020204" pitchFamily="34" charset="0"/>
              <a:buChar char="•"/>
            </a:pPr>
            <a:r>
              <a:rPr lang="en-GB" sz="2400" dirty="0"/>
              <a:t>One-third of countries worldwide are exploring Open Finance implementation, while some still rely on screen scraping</a:t>
            </a:r>
            <a:r>
              <a:rPr lang="en-SG" sz="2400" dirty="0"/>
              <a:t>.</a:t>
            </a:r>
          </a:p>
          <a:p>
            <a:pPr marL="285750" indent="-285750">
              <a:buFont typeface="Arial" panose="020B0604020202020204" pitchFamily="34" charset="0"/>
              <a:buChar char="•"/>
            </a:pPr>
            <a:r>
              <a:rPr lang="en-GB" sz="2400" dirty="0"/>
              <a:t>The opportunity extends beyond financial inclusion—it's about financial health. </a:t>
            </a:r>
            <a:r>
              <a:rPr lang="en-GB" sz="2400" b="1" dirty="0"/>
              <a:t>When done right</a:t>
            </a:r>
            <a:r>
              <a:rPr lang="en-GB" sz="2400" dirty="0"/>
              <a:t>, Open Finance can become the cornerstone of a financial health strategy.</a:t>
            </a:r>
            <a:endParaRPr lang="en-SG" sz="2400" b="1" dirty="0"/>
          </a:p>
        </p:txBody>
      </p:sp>
    </p:spTree>
    <p:extLst>
      <p:ext uri="{BB962C8B-B14F-4D97-AF65-F5344CB8AC3E}">
        <p14:creationId xmlns:p14="http://schemas.microsoft.com/office/powerpoint/2010/main" val="7888714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EC973F-1E34-CE7C-1A98-263DA59ABB8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730DCFB-B385-EC79-6863-75DBC66A0F64}"/>
              </a:ext>
            </a:extLst>
          </p:cNvPr>
          <p:cNvSpPr>
            <a:spLocks noGrp="1"/>
          </p:cNvSpPr>
          <p:nvPr>
            <p:ph type="sldNum" sz="quarter" idx="12"/>
          </p:nvPr>
        </p:nvSpPr>
        <p:spPr/>
        <p:txBody>
          <a:bodyPr/>
          <a:lstStyle/>
          <a:p>
            <a:fld id="{20AF9D7A-5BEE-9245-944A-197F51D542D9}" type="slidenum">
              <a:rPr lang="en-US" smtClean="0"/>
              <a:t>8</a:t>
            </a:fld>
            <a:endParaRPr lang="en-US"/>
          </a:p>
        </p:txBody>
      </p:sp>
      <p:sp>
        <p:nvSpPr>
          <p:cNvPr id="3" name="Oval 2">
            <a:extLst>
              <a:ext uri="{FF2B5EF4-FFF2-40B4-BE49-F238E27FC236}">
                <a16:creationId xmlns:a16="http://schemas.microsoft.com/office/drawing/2014/main" id="{86FDD1E4-A69A-D596-775E-F7E79DECADF3}"/>
              </a:ext>
            </a:extLst>
          </p:cNvPr>
          <p:cNvSpPr/>
          <p:nvPr/>
        </p:nvSpPr>
        <p:spPr>
          <a:xfrm>
            <a:off x="1258958" y="1660171"/>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4</a:t>
            </a:r>
          </a:p>
        </p:txBody>
      </p:sp>
      <p:sp>
        <p:nvSpPr>
          <p:cNvPr id="16" name="Arrow: Pentagon 15">
            <a:extLst>
              <a:ext uri="{FF2B5EF4-FFF2-40B4-BE49-F238E27FC236}">
                <a16:creationId xmlns:a16="http://schemas.microsoft.com/office/drawing/2014/main" id="{AEEEC646-2F8F-46C7-07DA-C8736F77D658}"/>
              </a:ext>
            </a:extLst>
          </p:cNvPr>
          <p:cNvSpPr/>
          <p:nvPr/>
        </p:nvSpPr>
        <p:spPr>
          <a:xfrm>
            <a:off x="1258958" y="7567863"/>
            <a:ext cx="19351137" cy="4632158"/>
          </a:xfrm>
          <a:prstGeom prst="homePlate">
            <a:avLst>
              <a:gd name="adj" fmla="val 1337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4" name="TextBox 3">
            <a:extLst>
              <a:ext uri="{FF2B5EF4-FFF2-40B4-BE49-F238E27FC236}">
                <a16:creationId xmlns:a16="http://schemas.microsoft.com/office/drawing/2014/main" id="{0F53B4EA-A5D5-72B0-EE07-A9EE454939CF}"/>
              </a:ext>
            </a:extLst>
          </p:cNvPr>
          <p:cNvSpPr txBox="1"/>
          <p:nvPr/>
        </p:nvSpPr>
        <p:spPr>
          <a:xfrm>
            <a:off x="5685184" y="1660171"/>
            <a:ext cx="14550887" cy="4524315"/>
          </a:xfrm>
          <a:prstGeom prst="rect">
            <a:avLst/>
          </a:prstGeom>
          <a:noFill/>
        </p:spPr>
        <p:txBody>
          <a:bodyPr wrap="square" rtlCol="0">
            <a:spAutoFit/>
          </a:bodyPr>
          <a:lstStyle/>
          <a:p>
            <a:r>
              <a:rPr lang="en-GB" sz="6600" b="1" dirty="0"/>
              <a:t>There’s no one-size-fits-all solution.</a:t>
            </a:r>
          </a:p>
          <a:p>
            <a:r>
              <a:rPr lang="en-GB" sz="6600" b="1" dirty="0"/>
              <a:t>However, defining the core components of success is essential.</a:t>
            </a:r>
            <a:endParaRPr lang="en-SG" b="1" dirty="0"/>
          </a:p>
          <a:p>
            <a:endParaRPr lang="en-SG" sz="2400" b="1" dirty="0"/>
          </a:p>
        </p:txBody>
      </p:sp>
      <p:sp>
        <p:nvSpPr>
          <p:cNvPr id="6" name="Rectangle: Rounded Corners 5">
            <a:extLst>
              <a:ext uri="{FF2B5EF4-FFF2-40B4-BE49-F238E27FC236}">
                <a16:creationId xmlns:a16="http://schemas.microsoft.com/office/drawing/2014/main" id="{C942FFFE-B352-0687-4C37-9B3952FBF1BE}"/>
              </a:ext>
            </a:extLst>
          </p:cNvPr>
          <p:cNvSpPr/>
          <p:nvPr/>
        </p:nvSpPr>
        <p:spPr>
          <a:xfrm>
            <a:off x="1616766" y="8099014"/>
            <a:ext cx="3379304" cy="1689652"/>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2800" dirty="0">
                <a:solidFill>
                  <a:schemeClr val="tx1"/>
                </a:solidFill>
              </a:rPr>
              <a:t>Governance framework</a:t>
            </a:r>
          </a:p>
        </p:txBody>
      </p:sp>
      <p:sp>
        <p:nvSpPr>
          <p:cNvPr id="8" name="Rectangle: Rounded Corners 7">
            <a:extLst>
              <a:ext uri="{FF2B5EF4-FFF2-40B4-BE49-F238E27FC236}">
                <a16:creationId xmlns:a16="http://schemas.microsoft.com/office/drawing/2014/main" id="{B682DB4A-4F39-9CC9-F270-6C5FFD35D2CB}"/>
              </a:ext>
            </a:extLst>
          </p:cNvPr>
          <p:cNvSpPr/>
          <p:nvPr/>
        </p:nvSpPr>
        <p:spPr>
          <a:xfrm>
            <a:off x="5237924" y="8099014"/>
            <a:ext cx="3379304" cy="1689652"/>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2800" dirty="0">
                <a:solidFill>
                  <a:schemeClr val="tx1"/>
                </a:solidFill>
              </a:rPr>
              <a:t>Fair </a:t>
            </a:r>
          </a:p>
          <a:p>
            <a:pPr algn="ctr"/>
            <a:r>
              <a:rPr lang="en-SG" sz="2800" dirty="0">
                <a:solidFill>
                  <a:schemeClr val="tx1"/>
                </a:solidFill>
              </a:rPr>
              <a:t>Competition</a:t>
            </a:r>
          </a:p>
        </p:txBody>
      </p:sp>
      <p:sp>
        <p:nvSpPr>
          <p:cNvPr id="9" name="Rectangle: Rounded Corners 8">
            <a:extLst>
              <a:ext uri="{FF2B5EF4-FFF2-40B4-BE49-F238E27FC236}">
                <a16:creationId xmlns:a16="http://schemas.microsoft.com/office/drawing/2014/main" id="{3345FFEA-7038-A335-2E02-F0C92F5E8145}"/>
              </a:ext>
            </a:extLst>
          </p:cNvPr>
          <p:cNvSpPr/>
          <p:nvPr/>
        </p:nvSpPr>
        <p:spPr>
          <a:xfrm>
            <a:off x="8859082" y="8099014"/>
            <a:ext cx="3379304" cy="1689652"/>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2800" dirty="0">
                <a:solidFill>
                  <a:schemeClr val="tx1"/>
                </a:solidFill>
              </a:rPr>
              <a:t>Role of the supervisory and regulatory authorities</a:t>
            </a:r>
          </a:p>
        </p:txBody>
      </p:sp>
      <p:sp>
        <p:nvSpPr>
          <p:cNvPr id="10" name="Rectangle: Rounded Corners 9">
            <a:extLst>
              <a:ext uri="{FF2B5EF4-FFF2-40B4-BE49-F238E27FC236}">
                <a16:creationId xmlns:a16="http://schemas.microsoft.com/office/drawing/2014/main" id="{F4236785-FC3A-884B-BD4F-D8D1B67753A3}"/>
              </a:ext>
            </a:extLst>
          </p:cNvPr>
          <p:cNvSpPr/>
          <p:nvPr/>
        </p:nvSpPr>
        <p:spPr>
          <a:xfrm>
            <a:off x="12480240" y="8099014"/>
            <a:ext cx="3379304" cy="1689652"/>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2800" dirty="0">
                <a:solidFill>
                  <a:schemeClr val="tx1"/>
                </a:solidFill>
              </a:rPr>
              <a:t>Data protection and privacy risk</a:t>
            </a:r>
          </a:p>
        </p:txBody>
      </p:sp>
      <p:sp>
        <p:nvSpPr>
          <p:cNvPr id="11" name="Rectangle: Rounded Corners 10">
            <a:extLst>
              <a:ext uri="{FF2B5EF4-FFF2-40B4-BE49-F238E27FC236}">
                <a16:creationId xmlns:a16="http://schemas.microsoft.com/office/drawing/2014/main" id="{A6E078D3-A433-985A-AAB7-A323500E73D9}"/>
              </a:ext>
            </a:extLst>
          </p:cNvPr>
          <p:cNvSpPr/>
          <p:nvPr/>
        </p:nvSpPr>
        <p:spPr>
          <a:xfrm>
            <a:off x="16101400" y="8099014"/>
            <a:ext cx="3379304" cy="1689652"/>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2800" dirty="0">
                <a:solidFill>
                  <a:schemeClr val="tx1"/>
                </a:solidFill>
              </a:rPr>
              <a:t>Incentives</a:t>
            </a:r>
          </a:p>
        </p:txBody>
      </p:sp>
      <p:sp>
        <p:nvSpPr>
          <p:cNvPr id="12" name="Rectangle: Rounded Corners 11">
            <a:extLst>
              <a:ext uri="{FF2B5EF4-FFF2-40B4-BE49-F238E27FC236}">
                <a16:creationId xmlns:a16="http://schemas.microsoft.com/office/drawing/2014/main" id="{A0B328BA-93C0-5937-50E9-3BCABC9FD621}"/>
              </a:ext>
            </a:extLst>
          </p:cNvPr>
          <p:cNvSpPr/>
          <p:nvPr/>
        </p:nvSpPr>
        <p:spPr>
          <a:xfrm>
            <a:off x="1616766" y="10219519"/>
            <a:ext cx="3379304" cy="1689652"/>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2800" dirty="0">
                <a:solidFill>
                  <a:schemeClr val="tx1"/>
                </a:solidFill>
              </a:rPr>
              <a:t>Infrastructure</a:t>
            </a:r>
          </a:p>
        </p:txBody>
      </p:sp>
      <p:sp>
        <p:nvSpPr>
          <p:cNvPr id="13" name="Rectangle: Rounded Corners 12">
            <a:extLst>
              <a:ext uri="{FF2B5EF4-FFF2-40B4-BE49-F238E27FC236}">
                <a16:creationId xmlns:a16="http://schemas.microsoft.com/office/drawing/2014/main" id="{B4FAAC84-B8E3-FD7B-B69B-DDB0059B0355}"/>
              </a:ext>
            </a:extLst>
          </p:cNvPr>
          <p:cNvSpPr/>
          <p:nvPr/>
        </p:nvSpPr>
        <p:spPr>
          <a:xfrm>
            <a:off x="5237924" y="10219519"/>
            <a:ext cx="3379304" cy="1689652"/>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2800" dirty="0">
                <a:solidFill>
                  <a:schemeClr val="tx1"/>
                </a:solidFill>
              </a:rPr>
              <a:t>Enforcement</a:t>
            </a:r>
          </a:p>
        </p:txBody>
      </p:sp>
      <p:sp>
        <p:nvSpPr>
          <p:cNvPr id="14" name="Rectangle: Rounded Corners 13">
            <a:extLst>
              <a:ext uri="{FF2B5EF4-FFF2-40B4-BE49-F238E27FC236}">
                <a16:creationId xmlns:a16="http://schemas.microsoft.com/office/drawing/2014/main" id="{CF51F69A-ECF1-4437-C5AE-BEB44D0B1F47}"/>
              </a:ext>
            </a:extLst>
          </p:cNvPr>
          <p:cNvSpPr/>
          <p:nvPr/>
        </p:nvSpPr>
        <p:spPr>
          <a:xfrm>
            <a:off x="8859082" y="10219519"/>
            <a:ext cx="3379304" cy="1689652"/>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2800" dirty="0">
                <a:solidFill>
                  <a:schemeClr val="tx1"/>
                </a:solidFill>
              </a:rPr>
              <a:t>Consumer</a:t>
            </a:r>
          </a:p>
          <a:p>
            <a:pPr algn="ctr"/>
            <a:r>
              <a:rPr lang="en-SG" sz="2800" dirty="0">
                <a:solidFill>
                  <a:schemeClr val="tx1"/>
                </a:solidFill>
              </a:rPr>
              <a:t>Awareness </a:t>
            </a:r>
          </a:p>
        </p:txBody>
      </p:sp>
      <p:sp>
        <p:nvSpPr>
          <p:cNvPr id="15" name="Rectangle: Rounded Corners 14">
            <a:extLst>
              <a:ext uri="{FF2B5EF4-FFF2-40B4-BE49-F238E27FC236}">
                <a16:creationId xmlns:a16="http://schemas.microsoft.com/office/drawing/2014/main" id="{424F2599-BDED-88C3-62E6-1ED7CF87D0A9}"/>
              </a:ext>
            </a:extLst>
          </p:cNvPr>
          <p:cNvSpPr/>
          <p:nvPr/>
        </p:nvSpPr>
        <p:spPr>
          <a:xfrm>
            <a:off x="12480240" y="10219519"/>
            <a:ext cx="3379304" cy="1689652"/>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2800" dirty="0">
                <a:solidFill>
                  <a:schemeClr val="tx1"/>
                </a:solidFill>
              </a:rPr>
              <a:t>Pricing </a:t>
            </a:r>
          </a:p>
          <a:p>
            <a:pPr algn="ctr"/>
            <a:r>
              <a:rPr lang="en-SG" sz="2800" dirty="0">
                <a:solidFill>
                  <a:schemeClr val="tx1"/>
                </a:solidFill>
              </a:rPr>
              <a:t>Structure</a:t>
            </a:r>
          </a:p>
        </p:txBody>
      </p:sp>
      <p:sp>
        <p:nvSpPr>
          <p:cNvPr id="7" name="Rectangle: Rounded Corners 6">
            <a:extLst>
              <a:ext uri="{FF2B5EF4-FFF2-40B4-BE49-F238E27FC236}">
                <a16:creationId xmlns:a16="http://schemas.microsoft.com/office/drawing/2014/main" id="{0B65FA66-E92F-B63F-1020-D8A6E7FFAA4D}"/>
              </a:ext>
            </a:extLst>
          </p:cNvPr>
          <p:cNvSpPr/>
          <p:nvPr/>
        </p:nvSpPr>
        <p:spPr>
          <a:xfrm>
            <a:off x="20813584" y="9039116"/>
            <a:ext cx="3379304" cy="1689652"/>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3600" b="1" dirty="0">
                <a:solidFill>
                  <a:schemeClr val="tx1"/>
                </a:solidFill>
              </a:rPr>
              <a:t>Success!</a:t>
            </a:r>
            <a:endParaRPr lang="en-SG" b="1" dirty="0">
              <a:solidFill>
                <a:schemeClr val="tx1"/>
              </a:solidFill>
            </a:endParaRPr>
          </a:p>
        </p:txBody>
      </p:sp>
    </p:spTree>
    <p:extLst>
      <p:ext uri="{BB962C8B-B14F-4D97-AF65-F5344CB8AC3E}">
        <p14:creationId xmlns:p14="http://schemas.microsoft.com/office/powerpoint/2010/main" val="162726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12BE40-DB32-32C6-AFDF-A10233674667}"/>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C1281AE-536F-7AAF-7873-EB9F8B90A728}"/>
              </a:ext>
            </a:extLst>
          </p:cNvPr>
          <p:cNvSpPr>
            <a:spLocks noGrp="1"/>
          </p:cNvSpPr>
          <p:nvPr>
            <p:ph type="sldNum" sz="quarter" idx="12"/>
          </p:nvPr>
        </p:nvSpPr>
        <p:spPr/>
        <p:txBody>
          <a:bodyPr/>
          <a:lstStyle/>
          <a:p>
            <a:fld id="{20AF9D7A-5BEE-9245-944A-197F51D542D9}" type="slidenum">
              <a:rPr lang="en-US" smtClean="0"/>
              <a:t>9</a:t>
            </a:fld>
            <a:endParaRPr lang="en-US"/>
          </a:p>
        </p:txBody>
      </p:sp>
      <p:sp>
        <p:nvSpPr>
          <p:cNvPr id="3" name="Oval 2">
            <a:extLst>
              <a:ext uri="{FF2B5EF4-FFF2-40B4-BE49-F238E27FC236}">
                <a16:creationId xmlns:a16="http://schemas.microsoft.com/office/drawing/2014/main" id="{B0B40796-9B0D-8B44-9C3E-FEE074D9D49B}"/>
              </a:ext>
            </a:extLst>
          </p:cNvPr>
          <p:cNvSpPr/>
          <p:nvPr/>
        </p:nvSpPr>
        <p:spPr>
          <a:xfrm>
            <a:off x="2385391" y="797229"/>
            <a:ext cx="3458818" cy="333954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9600" dirty="0"/>
              <a:t>5</a:t>
            </a:r>
          </a:p>
        </p:txBody>
      </p:sp>
      <p:sp>
        <p:nvSpPr>
          <p:cNvPr id="4" name="TextBox 3">
            <a:extLst>
              <a:ext uri="{FF2B5EF4-FFF2-40B4-BE49-F238E27FC236}">
                <a16:creationId xmlns:a16="http://schemas.microsoft.com/office/drawing/2014/main" id="{C574A351-9ADD-D70D-1911-9B9B6F6F108E}"/>
              </a:ext>
            </a:extLst>
          </p:cNvPr>
          <p:cNvSpPr txBox="1"/>
          <p:nvPr/>
        </p:nvSpPr>
        <p:spPr>
          <a:xfrm>
            <a:off x="7593495" y="797229"/>
            <a:ext cx="14550887" cy="4708981"/>
          </a:xfrm>
          <a:prstGeom prst="rect">
            <a:avLst/>
          </a:prstGeom>
          <a:noFill/>
        </p:spPr>
        <p:txBody>
          <a:bodyPr wrap="square" rtlCol="0">
            <a:spAutoFit/>
          </a:bodyPr>
          <a:lstStyle/>
          <a:p>
            <a:r>
              <a:rPr lang="en-GB" sz="6000" b="1" dirty="0"/>
              <a:t>The value of Open Finance is undeniable. Key use cases have already been identified, addressing long-standing challenges with proven success.</a:t>
            </a:r>
            <a:endParaRPr lang="en-SG" sz="2000" dirty="0"/>
          </a:p>
        </p:txBody>
      </p:sp>
      <p:sp>
        <p:nvSpPr>
          <p:cNvPr id="5" name="Rectangle 4">
            <a:extLst>
              <a:ext uri="{FF2B5EF4-FFF2-40B4-BE49-F238E27FC236}">
                <a16:creationId xmlns:a16="http://schemas.microsoft.com/office/drawing/2014/main" id="{D594CEFF-397C-9373-7284-832302A4B9E5}"/>
              </a:ext>
            </a:extLst>
          </p:cNvPr>
          <p:cNvSpPr/>
          <p:nvPr/>
        </p:nvSpPr>
        <p:spPr>
          <a:xfrm>
            <a:off x="1897253" y="9354465"/>
            <a:ext cx="3803374" cy="212365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3200" dirty="0"/>
              <a:t>Credit Scoring</a:t>
            </a:r>
          </a:p>
        </p:txBody>
      </p:sp>
      <p:sp>
        <p:nvSpPr>
          <p:cNvPr id="6" name="Rectangle 5">
            <a:extLst>
              <a:ext uri="{FF2B5EF4-FFF2-40B4-BE49-F238E27FC236}">
                <a16:creationId xmlns:a16="http://schemas.microsoft.com/office/drawing/2014/main" id="{7E0927B0-06AD-8E87-F59A-963DA0F64E23}"/>
              </a:ext>
            </a:extLst>
          </p:cNvPr>
          <p:cNvSpPr/>
          <p:nvPr/>
        </p:nvSpPr>
        <p:spPr>
          <a:xfrm>
            <a:off x="4237907" y="6858000"/>
            <a:ext cx="3803374" cy="212365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3200" dirty="0"/>
              <a:t>Lending</a:t>
            </a:r>
          </a:p>
        </p:txBody>
      </p:sp>
      <p:sp>
        <p:nvSpPr>
          <p:cNvPr id="7" name="Rectangle 6">
            <a:extLst>
              <a:ext uri="{FF2B5EF4-FFF2-40B4-BE49-F238E27FC236}">
                <a16:creationId xmlns:a16="http://schemas.microsoft.com/office/drawing/2014/main" id="{FC21FD58-6B18-C34D-D5DF-0C6B69215FD2}"/>
              </a:ext>
            </a:extLst>
          </p:cNvPr>
          <p:cNvSpPr/>
          <p:nvPr/>
        </p:nvSpPr>
        <p:spPr>
          <a:xfrm>
            <a:off x="8663908" y="6858000"/>
            <a:ext cx="3803374" cy="212365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3200" dirty="0"/>
              <a:t>Insurance</a:t>
            </a:r>
          </a:p>
        </p:txBody>
      </p:sp>
      <p:sp>
        <p:nvSpPr>
          <p:cNvPr id="8" name="Rectangle 7">
            <a:extLst>
              <a:ext uri="{FF2B5EF4-FFF2-40B4-BE49-F238E27FC236}">
                <a16:creationId xmlns:a16="http://schemas.microsoft.com/office/drawing/2014/main" id="{8BF80333-B104-E77B-EB3A-DB1FD85CB448}"/>
              </a:ext>
            </a:extLst>
          </p:cNvPr>
          <p:cNvSpPr/>
          <p:nvPr/>
        </p:nvSpPr>
        <p:spPr>
          <a:xfrm>
            <a:off x="6342274" y="9354465"/>
            <a:ext cx="3803374" cy="212365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3200" dirty="0"/>
              <a:t>Wealth</a:t>
            </a:r>
          </a:p>
          <a:p>
            <a:pPr algn="ctr"/>
            <a:r>
              <a:rPr lang="en-SG" sz="3200" dirty="0"/>
              <a:t> Management</a:t>
            </a:r>
          </a:p>
        </p:txBody>
      </p:sp>
      <p:sp>
        <p:nvSpPr>
          <p:cNvPr id="9" name="Rectangle 8">
            <a:extLst>
              <a:ext uri="{FF2B5EF4-FFF2-40B4-BE49-F238E27FC236}">
                <a16:creationId xmlns:a16="http://schemas.microsoft.com/office/drawing/2014/main" id="{825BBB1A-82CF-F366-FFCE-A2FBB202F722}"/>
              </a:ext>
            </a:extLst>
          </p:cNvPr>
          <p:cNvSpPr/>
          <p:nvPr/>
        </p:nvSpPr>
        <p:spPr>
          <a:xfrm>
            <a:off x="10787295" y="9354465"/>
            <a:ext cx="3803374" cy="2123658"/>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3200" dirty="0">
                <a:solidFill>
                  <a:schemeClr val="tx1"/>
                </a:solidFill>
              </a:rPr>
              <a:t>FX</a:t>
            </a:r>
          </a:p>
        </p:txBody>
      </p:sp>
      <p:sp>
        <p:nvSpPr>
          <p:cNvPr id="10" name="Rectangle 9">
            <a:extLst>
              <a:ext uri="{FF2B5EF4-FFF2-40B4-BE49-F238E27FC236}">
                <a16:creationId xmlns:a16="http://schemas.microsoft.com/office/drawing/2014/main" id="{8C56198D-2C1F-D617-B681-D40CA138C34A}"/>
              </a:ext>
            </a:extLst>
          </p:cNvPr>
          <p:cNvSpPr/>
          <p:nvPr/>
        </p:nvSpPr>
        <p:spPr>
          <a:xfrm>
            <a:off x="13089909" y="6858000"/>
            <a:ext cx="3803374" cy="212365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3200" dirty="0"/>
              <a:t>Personal Finance</a:t>
            </a:r>
          </a:p>
          <a:p>
            <a:pPr algn="ctr"/>
            <a:r>
              <a:rPr lang="en-SG" sz="3200" dirty="0"/>
              <a:t> Management</a:t>
            </a:r>
          </a:p>
        </p:txBody>
      </p:sp>
      <p:sp>
        <p:nvSpPr>
          <p:cNvPr id="11" name="Rectangle 10">
            <a:extLst>
              <a:ext uri="{FF2B5EF4-FFF2-40B4-BE49-F238E27FC236}">
                <a16:creationId xmlns:a16="http://schemas.microsoft.com/office/drawing/2014/main" id="{2B4DA465-336A-307C-A067-140A284757B5}"/>
              </a:ext>
            </a:extLst>
          </p:cNvPr>
          <p:cNvSpPr/>
          <p:nvPr/>
        </p:nvSpPr>
        <p:spPr>
          <a:xfrm>
            <a:off x="15232316" y="9354465"/>
            <a:ext cx="3803374" cy="2123658"/>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3200" dirty="0">
                <a:solidFill>
                  <a:schemeClr val="tx1"/>
                </a:solidFill>
              </a:rPr>
              <a:t>E-KYC</a:t>
            </a:r>
          </a:p>
        </p:txBody>
      </p:sp>
      <p:sp>
        <p:nvSpPr>
          <p:cNvPr id="12" name="Rectangle 11">
            <a:extLst>
              <a:ext uri="{FF2B5EF4-FFF2-40B4-BE49-F238E27FC236}">
                <a16:creationId xmlns:a16="http://schemas.microsoft.com/office/drawing/2014/main" id="{1690D2B0-23EB-C030-4CC4-7E1A2FC19D8B}"/>
              </a:ext>
            </a:extLst>
          </p:cNvPr>
          <p:cNvSpPr/>
          <p:nvPr/>
        </p:nvSpPr>
        <p:spPr>
          <a:xfrm>
            <a:off x="19677338" y="9354465"/>
            <a:ext cx="3803374" cy="2123658"/>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3200" dirty="0">
                <a:solidFill>
                  <a:schemeClr val="tx1"/>
                </a:solidFill>
              </a:rPr>
              <a:t>Robo advisor</a:t>
            </a:r>
          </a:p>
        </p:txBody>
      </p:sp>
      <p:sp>
        <p:nvSpPr>
          <p:cNvPr id="13" name="Rectangle 12">
            <a:extLst>
              <a:ext uri="{FF2B5EF4-FFF2-40B4-BE49-F238E27FC236}">
                <a16:creationId xmlns:a16="http://schemas.microsoft.com/office/drawing/2014/main" id="{795A07E0-3860-11E5-14FC-ED72EBFDE073}"/>
              </a:ext>
            </a:extLst>
          </p:cNvPr>
          <p:cNvSpPr/>
          <p:nvPr/>
        </p:nvSpPr>
        <p:spPr>
          <a:xfrm>
            <a:off x="17515911" y="6858000"/>
            <a:ext cx="3803374" cy="212365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SG" sz="3200" dirty="0"/>
              <a:t>Tax payments</a:t>
            </a:r>
          </a:p>
        </p:txBody>
      </p:sp>
      <p:sp>
        <p:nvSpPr>
          <p:cNvPr id="14" name="Rectangle 13">
            <a:extLst>
              <a:ext uri="{FF2B5EF4-FFF2-40B4-BE49-F238E27FC236}">
                <a16:creationId xmlns:a16="http://schemas.microsoft.com/office/drawing/2014/main" id="{21D4F592-60FC-D87F-47B2-A0D075609F55}"/>
              </a:ext>
            </a:extLst>
          </p:cNvPr>
          <p:cNvSpPr/>
          <p:nvPr/>
        </p:nvSpPr>
        <p:spPr>
          <a:xfrm>
            <a:off x="11084574" y="12255272"/>
            <a:ext cx="981647" cy="383093"/>
          </a:xfrm>
          <a:prstGeom prst="rect">
            <a:avLst/>
          </a:prstGeom>
          <a:solidFill>
            <a:schemeClr val="accent5">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sz="3200" dirty="0">
              <a:solidFill>
                <a:schemeClr val="tx1"/>
              </a:solidFill>
            </a:endParaRPr>
          </a:p>
        </p:txBody>
      </p:sp>
      <p:sp>
        <p:nvSpPr>
          <p:cNvPr id="15" name="TextBox 14">
            <a:extLst>
              <a:ext uri="{FF2B5EF4-FFF2-40B4-BE49-F238E27FC236}">
                <a16:creationId xmlns:a16="http://schemas.microsoft.com/office/drawing/2014/main" id="{710F559F-B331-D7AC-65A6-5253C30FDA39}"/>
              </a:ext>
            </a:extLst>
          </p:cNvPr>
          <p:cNvSpPr txBox="1"/>
          <p:nvPr/>
        </p:nvSpPr>
        <p:spPr>
          <a:xfrm>
            <a:off x="12089673" y="12255272"/>
            <a:ext cx="3621505" cy="383093"/>
          </a:xfrm>
          <a:prstGeom prst="rect">
            <a:avLst/>
          </a:prstGeom>
          <a:noFill/>
        </p:spPr>
        <p:txBody>
          <a:bodyPr wrap="square" rtlCol="0">
            <a:spAutoFit/>
          </a:bodyPr>
          <a:lstStyle/>
          <a:p>
            <a:r>
              <a:rPr lang="en-SG" dirty="0"/>
              <a:t>Operational efficiency</a:t>
            </a:r>
          </a:p>
        </p:txBody>
      </p:sp>
      <p:sp>
        <p:nvSpPr>
          <p:cNvPr id="16" name="Rectangle 15">
            <a:extLst>
              <a:ext uri="{FF2B5EF4-FFF2-40B4-BE49-F238E27FC236}">
                <a16:creationId xmlns:a16="http://schemas.microsoft.com/office/drawing/2014/main" id="{1D7CB25C-408E-F16A-4FCA-4A2C5AB921DF}"/>
              </a:ext>
            </a:extLst>
          </p:cNvPr>
          <p:cNvSpPr/>
          <p:nvPr/>
        </p:nvSpPr>
        <p:spPr>
          <a:xfrm>
            <a:off x="7593495" y="12255272"/>
            <a:ext cx="981647" cy="38309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SG" sz="3200" dirty="0"/>
          </a:p>
        </p:txBody>
      </p:sp>
      <p:sp>
        <p:nvSpPr>
          <p:cNvPr id="17" name="TextBox 16">
            <a:extLst>
              <a:ext uri="{FF2B5EF4-FFF2-40B4-BE49-F238E27FC236}">
                <a16:creationId xmlns:a16="http://schemas.microsoft.com/office/drawing/2014/main" id="{54E19035-7A6C-593D-BD29-755D524E1FCF}"/>
              </a:ext>
            </a:extLst>
          </p:cNvPr>
          <p:cNvSpPr txBox="1"/>
          <p:nvPr/>
        </p:nvSpPr>
        <p:spPr>
          <a:xfrm>
            <a:off x="8603195" y="12255272"/>
            <a:ext cx="1924438" cy="383093"/>
          </a:xfrm>
          <a:prstGeom prst="rect">
            <a:avLst/>
          </a:prstGeom>
          <a:noFill/>
        </p:spPr>
        <p:txBody>
          <a:bodyPr wrap="square" rtlCol="0">
            <a:spAutoFit/>
          </a:bodyPr>
          <a:lstStyle/>
          <a:p>
            <a:r>
              <a:rPr lang="en-SG" dirty="0"/>
              <a:t>Business value</a:t>
            </a:r>
          </a:p>
        </p:txBody>
      </p:sp>
    </p:spTree>
    <p:extLst>
      <p:ext uri="{BB962C8B-B14F-4D97-AF65-F5344CB8AC3E}">
        <p14:creationId xmlns:p14="http://schemas.microsoft.com/office/powerpoint/2010/main" val="2329065036"/>
      </p:ext>
    </p:extLst>
  </p:cSld>
  <p:clrMapOvr>
    <a:masterClrMapping/>
  </p:clrMapOvr>
</p:sld>
</file>

<file path=ppt/theme/theme1.xml><?xml version="1.0" encoding="utf-8"?>
<a:theme xmlns:a="http://schemas.openxmlformats.org/drawingml/2006/main" name="Office Theme">
  <a:themeElements>
    <a:clrScheme name="Mojaloop">
      <a:dk1>
        <a:srgbClr val="000000"/>
      </a:dk1>
      <a:lt1>
        <a:srgbClr val="FFFFFF"/>
      </a:lt1>
      <a:dk2>
        <a:srgbClr val="44546A"/>
      </a:dk2>
      <a:lt2>
        <a:srgbClr val="E7E6E6"/>
      </a:lt2>
      <a:accent1>
        <a:srgbClr val="00A3FF"/>
      </a:accent1>
      <a:accent2>
        <a:srgbClr val="FC440F"/>
      </a:accent2>
      <a:accent3>
        <a:srgbClr val="0010BE"/>
      </a:accent3>
      <a:accent4>
        <a:srgbClr val="FDE74C"/>
      </a:accent4>
      <a:accent5>
        <a:srgbClr val="00DFB1"/>
      </a:accent5>
      <a:accent6>
        <a:srgbClr val="BE0098"/>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jaloop PPT TEMPLATE_ Correct_Branding" id="{FD3CA6C6-4755-0E47-BF4A-B2A1E8543703}" vid="{03DC765A-0E28-E247-9B68-ED83C0DE367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EFB21575F549C4BA4680B3B72E3BCD6" ma:contentTypeVersion="13" ma:contentTypeDescription="Create a new document." ma:contentTypeScope="" ma:versionID="36e0072337326e4a657afae7a8d52496">
  <xsd:schema xmlns:xsd="http://www.w3.org/2001/XMLSchema" xmlns:xs="http://www.w3.org/2001/XMLSchema" xmlns:p="http://schemas.microsoft.com/office/2006/metadata/properties" xmlns:ns3="609ee5e3-a625-455b-9a6a-59c4d845e141" xmlns:ns4="0ef27a4e-5cfd-45cc-947c-a2ea3d7527ee" targetNamespace="http://schemas.microsoft.com/office/2006/metadata/properties" ma:root="true" ma:fieldsID="a4f13ddc189f93f70dc603844ab7d3ba" ns3:_="" ns4:_="">
    <xsd:import namespace="609ee5e3-a625-455b-9a6a-59c4d845e141"/>
    <xsd:import namespace="0ef27a4e-5cfd-45cc-947c-a2ea3d7527ee"/>
    <xsd:element name="properties">
      <xsd:complexType>
        <xsd:sequence>
          <xsd:element name="documentManagement">
            <xsd:complexType>
              <xsd:all>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DateTaken" minOccurs="0"/>
                <xsd:element ref="ns3:MediaServiceSystemTags" minOccurs="0"/>
                <xsd:element ref="ns3:MediaServiceGenerationTime" minOccurs="0"/>
                <xsd:element ref="ns3:MediaServiceEventHashCode" minOccurs="0"/>
                <xsd:element ref="ns3:MediaLengthInSecond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09ee5e3-a625-455b-9a6a-59c4d845e14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_activity" ma:index="12" nillable="true" ma:displayName="_activity" ma:hidden="true" ma:internalName="_activity">
      <xsd:simpleType>
        <xsd:restriction base="dms:Note"/>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0ef27a4e-5cfd-45cc-947c-a2ea3d7527ee"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SharingHintHash" ma:index="2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0ef27a4e-5cfd-45cc-947c-a2ea3d7527ee">
      <UserInfo>
        <DisplayName>Melissa Bednar</DisplayName>
        <AccountId>308</AccountId>
        <AccountType/>
      </UserInfo>
    </SharedWithUsers>
    <_activity xmlns="609ee5e3-a625-455b-9a6a-59c4d845e141" xsi:nil="true"/>
  </documentManagement>
</p:properties>
</file>

<file path=customXml/itemProps1.xml><?xml version="1.0" encoding="utf-8"?>
<ds:datastoreItem xmlns:ds="http://schemas.openxmlformats.org/officeDocument/2006/customXml" ds:itemID="{1865C5C8-3433-40AA-9C75-A703B38EE5FD}">
  <ds:schemaRefs>
    <ds:schemaRef ds:uri="0ef27a4e-5cfd-45cc-947c-a2ea3d7527ee"/>
    <ds:schemaRef ds:uri="609ee5e3-a625-455b-9a6a-59c4d845e141"/>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4E880100-AD93-4165-9435-CF4F80F1243C}">
  <ds:schemaRefs>
    <ds:schemaRef ds:uri="http://schemas.microsoft.com/sharepoint/v3/contenttype/forms"/>
  </ds:schemaRefs>
</ds:datastoreItem>
</file>

<file path=customXml/itemProps3.xml><?xml version="1.0" encoding="utf-8"?>
<ds:datastoreItem xmlns:ds="http://schemas.openxmlformats.org/officeDocument/2006/customXml" ds:itemID="{C1D56013-FFA3-4AA5-BFCF-7C4A0141612A}">
  <ds:schemaRefs>
    <ds:schemaRef ds:uri="0ef27a4e-5cfd-45cc-947c-a2ea3d7527ee"/>
    <ds:schemaRef ds:uri="609ee5e3-a625-455b-9a6a-59c4d845e141"/>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TotalTime>3358</TotalTime>
  <Words>2581</Words>
  <Application>Microsoft Office PowerPoint</Application>
  <PresentationFormat>Custom</PresentationFormat>
  <Paragraphs>336</Paragraphs>
  <Slides>21</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Aptos</vt:lpstr>
      <vt:lpstr>Arial</vt:lpstr>
      <vt:lpstr>Calibri</vt:lpstr>
      <vt:lpstr>Montserrat</vt:lpstr>
      <vt:lpstr>Roboto</vt:lpstr>
      <vt:lpstr>Office Theme</vt:lpstr>
      <vt:lpstr> November 2024</vt:lpstr>
      <vt:lpstr>BIS event description</vt:lpstr>
      <vt:lpstr>Definition of Open Finance</vt:lpstr>
      <vt:lpstr>PowerPoint Presentation</vt:lpstr>
      <vt:lpstr>PowerPoint Presentation</vt:lpstr>
      <vt:lpstr>PowerPoint Presentation</vt:lpstr>
      <vt:lpstr>PowerPoint Presentation</vt:lpstr>
      <vt:lpstr>PowerPoint Presentation</vt:lpstr>
      <vt:lpstr>PowerPoint Presentation</vt:lpstr>
      <vt:lpstr>Example of use case analysis - Georgia</vt:lpstr>
      <vt:lpstr>Example of use case analysis - UAE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Aperta overview</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Tudor Vedeanu</dc:creator>
  <cp:lastModifiedBy>Julie Guetta</cp:lastModifiedBy>
  <cp:revision>4</cp:revision>
  <dcterms:created xsi:type="dcterms:W3CDTF">2022-05-25T20:50:48Z</dcterms:created>
  <dcterms:modified xsi:type="dcterms:W3CDTF">2025-01-22T17:37:46Z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0x0101000EFB21575F549C4BA4680B3B72E3BCD6</vt:lpwstr>
  </property>
  <property fmtid="{D5CDD505-2E9C-101B-9397-08002B2CF9AE}" pid="3" name="MediaServiceImageTags">
    <vt:lpwstr/>
  </property>
</Properties>
</file>

<file path=docProps/thumbnail.jpeg>
</file>